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48" r:id="rId1"/>
  </p:sldMasterIdLst>
  <p:notesMasterIdLst>
    <p:notesMasterId r:id="rId54"/>
  </p:notesMasterIdLst>
  <p:handoutMasterIdLst>
    <p:handoutMasterId r:id="rId55"/>
  </p:handoutMasterIdLst>
  <p:sldIdLst>
    <p:sldId id="257" r:id="rId2"/>
    <p:sldId id="271" r:id="rId3"/>
    <p:sldId id="273" r:id="rId4"/>
    <p:sldId id="297" r:id="rId5"/>
    <p:sldId id="298" r:id="rId6"/>
    <p:sldId id="285" r:id="rId7"/>
    <p:sldId id="284" r:id="rId8"/>
    <p:sldId id="291" r:id="rId9"/>
    <p:sldId id="286" r:id="rId10"/>
    <p:sldId id="288" r:id="rId11"/>
    <p:sldId id="287" r:id="rId12"/>
    <p:sldId id="282" r:id="rId13"/>
    <p:sldId id="329" r:id="rId14"/>
    <p:sldId id="330" r:id="rId15"/>
    <p:sldId id="331" r:id="rId16"/>
    <p:sldId id="295" r:id="rId17"/>
    <p:sldId id="296" r:id="rId18"/>
    <p:sldId id="332" r:id="rId19"/>
    <p:sldId id="334" r:id="rId20"/>
    <p:sldId id="337" r:id="rId21"/>
    <p:sldId id="338" r:id="rId22"/>
    <p:sldId id="289" r:id="rId23"/>
    <p:sldId id="301" r:id="rId24"/>
    <p:sldId id="299" r:id="rId25"/>
    <p:sldId id="300"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912">
          <p15:clr>
            <a:srgbClr val="A4A3A4"/>
          </p15:clr>
        </p15:guide>
        <p15:guide id="2" pos="3696">
          <p15:clr>
            <a:srgbClr val="A4A3A4"/>
          </p15:clr>
        </p15:guide>
      </p15:sldGuideLst>
    </p:ext>
    <p:ext uri="{2D200454-40CA-4A62-9FC3-DE9A4176ACB9}">
      <p15:notesGuideLst xmlns:p15="http://schemas.microsoft.com/office/powerpoint/2012/main">
        <p15:guide id="1" orient="horz" pos="1787">
          <p15:clr>
            <a:srgbClr val="A4A3A4"/>
          </p15:clr>
        </p15:guide>
        <p15:guide id="2" pos="24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20" autoAdjust="0"/>
    <p:restoredTop sz="86222" autoAdjust="0"/>
  </p:normalViewPr>
  <p:slideViewPr>
    <p:cSldViewPr>
      <p:cViewPr varScale="1">
        <p:scale>
          <a:sx n="99" d="100"/>
          <a:sy n="99" d="100"/>
        </p:scale>
        <p:origin x="1746" y="72"/>
      </p:cViewPr>
      <p:guideLst>
        <p:guide orient="horz" pos="912"/>
        <p:guide pos="36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6" d="100"/>
          <a:sy n="86" d="100"/>
        </p:scale>
        <p:origin x="3822" y="102"/>
      </p:cViewPr>
      <p:guideLst>
        <p:guide orient="horz" pos="1787"/>
        <p:guide pos="24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30F82B-D60C-47E7-9E95-3168314F4B5B}" type="doc">
      <dgm:prSet loTypeId="urn:microsoft.com/office/officeart/2005/8/layout/default#2" loCatId="list" qsTypeId="urn:microsoft.com/office/officeart/2005/8/quickstyle/simple1" qsCatId="simple" csTypeId="urn:microsoft.com/office/officeart/2005/8/colors/accent1_2" csCatId="accent1" phldr="1"/>
      <dgm:spPr/>
      <dgm:t>
        <a:bodyPr/>
        <a:lstStyle/>
        <a:p>
          <a:endParaRPr lang="en-US"/>
        </a:p>
      </dgm:t>
    </dgm:pt>
    <dgm:pt modelId="{7E9B6A14-9E40-4C6C-ABCE-6AE0CC311AB1}">
      <dgm:prSet phldrT="[Text]"/>
      <dgm:spPr/>
      <dgm:t>
        <a:bodyPr/>
        <a:lstStyle/>
        <a:p>
          <a:r>
            <a:rPr lang="en-US" dirty="0" smtClean="0"/>
            <a:t>Make Proliferation Unattractive</a:t>
          </a:r>
          <a:endParaRPr lang="en-US" dirty="0"/>
        </a:p>
      </dgm:t>
    </dgm:pt>
    <dgm:pt modelId="{918DE86F-7F1A-4B2E-9889-E43990A16463}" type="parTrans" cxnId="{F4CE310C-608A-4FA1-875B-932199B2B09A}">
      <dgm:prSet/>
      <dgm:spPr/>
      <dgm:t>
        <a:bodyPr/>
        <a:lstStyle/>
        <a:p>
          <a:endParaRPr lang="en-US"/>
        </a:p>
      </dgm:t>
    </dgm:pt>
    <dgm:pt modelId="{B5940A73-9B3C-4134-8816-96384A22DF77}" type="sibTrans" cxnId="{F4CE310C-608A-4FA1-875B-932199B2B09A}">
      <dgm:prSet/>
      <dgm:spPr/>
      <dgm:t>
        <a:bodyPr/>
        <a:lstStyle/>
        <a:p>
          <a:endParaRPr lang="en-US"/>
        </a:p>
      </dgm:t>
    </dgm:pt>
    <dgm:pt modelId="{9B63F33C-DC3A-44AF-8363-693B52FD8D5A}">
      <dgm:prSet phldrT="[Text]"/>
      <dgm:spPr/>
      <dgm:t>
        <a:bodyPr/>
        <a:lstStyle/>
        <a:p>
          <a:r>
            <a:rPr lang="en-US" dirty="0" smtClean="0"/>
            <a:t>Make Proliferation Difficult</a:t>
          </a:r>
          <a:endParaRPr lang="en-US" dirty="0"/>
        </a:p>
      </dgm:t>
    </dgm:pt>
    <dgm:pt modelId="{F6C98B29-E791-4F00-9FBF-C76D08A4837E}" type="parTrans" cxnId="{850E9F17-4777-44A9-BBCA-E57383575F1A}">
      <dgm:prSet/>
      <dgm:spPr/>
      <dgm:t>
        <a:bodyPr/>
        <a:lstStyle/>
        <a:p>
          <a:endParaRPr lang="en-US"/>
        </a:p>
      </dgm:t>
    </dgm:pt>
    <dgm:pt modelId="{6BB6DC02-A433-4F77-9110-06251DE25591}" type="sibTrans" cxnId="{850E9F17-4777-44A9-BBCA-E57383575F1A}">
      <dgm:prSet/>
      <dgm:spPr/>
      <dgm:t>
        <a:bodyPr/>
        <a:lstStyle/>
        <a:p>
          <a:endParaRPr lang="en-US"/>
        </a:p>
      </dgm:t>
    </dgm:pt>
    <dgm:pt modelId="{8DC258E9-555E-44BC-A76C-FE28300D9561}" type="pres">
      <dgm:prSet presAssocID="{DD30F82B-D60C-47E7-9E95-3168314F4B5B}" presName="diagram" presStyleCnt="0">
        <dgm:presLayoutVars>
          <dgm:dir/>
          <dgm:resizeHandles val="exact"/>
        </dgm:presLayoutVars>
      </dgm:prSet>
      <dgm:spPr/>
      <dgm:t>
        <a:bodyPr/>
        <a:lstStyle/>
        <a:p>
          <a:endParaRPr lang="en-US"/>
        </a:p>
      </dgm:t>
    </dgm:pt>
    <dgm:pt modelId="{52F0BFC2-E54F-4374-9841-53DAE052697A}" type="pres">
      <dgm:prSet presAssocID="{7E9B6A14-9E40-4C6C-ABCE-6AE0CC311AB1}" presName="node" presStyleLbl="node1" presStyleIdx="0" presStyleCnt="2" custLinFactNeighborX="-54490" custLinFactNeighborY="-26">
        <dgm:presLayoutVars>
          <dgm:bulletEnabled val="1"/>
        </dgm:presLayoutVars>
      </dgm:prSet>
      <dgm:spPr/>
      <dgm:t>
        <a:bodyPr/>
        <a:lstStyle/>
        <a:p>
          <a:endParaRPr lang="en-US"/>
        </a:p>
      </dgm:t>
    </dgm:pt>
    <dgm:pt modelId="{31088908-2A64-401A-8036-EFC86EBB09DC}" type="pres">
      <dgm:prSet presAssocID="{B5940A73-9B3C-4134-8816-96384A22DF77}" presName="sibTrans" presStyleCnt="0"/>
      <dgm:spPr/>
    </dgm:pt>
    <dgm:pt modelId="{17D33408-A3A1-4866-AA05-B4AF0C14E24A}" type="pres">
      <dgm:prSet presAssocID="{9B63F33C-DC3A-44AF-8363-693B52FD8D5A}" presName="node" presStyleLbl="node1" presStyleIdx="1" presStyleCnt="2" custLinFactNeighborX="-332" custLinFactNeighborY="-568">
        <dgm:presLayoutVars>
          <dgm:bulletEnabled val="1"/>
        </dgm:presLayoutVars>
      </dgm:prSet>
      <dgm:spPr/>
      <dgm:t>
        <a:bodyPr/>
        <a:lstStyle/>
        <a:p>
          <a:endParaRPr lang="en-US"/>
        </a:p>
      </dgm:t>
    </dgm:pt>
  </dgm:ptLst>
  <dgm:cxnLst>
    <dgm:cxn modelId="{850E9F17-4777-44A9-BBCA-E57383575F1A}" srcId="{DD30F82B-D60C-47E7-9E95-3168314F4B5B}" destId="{9B63F33C-DC3A-44AF-8363-693B52FD8D5A}" srcOrd="1" destOrd="0" parTransId="{F6C98B29-E791-4F00-9FBF-C76D08A4837E}" sibTransId="{6BB6DC02-A433-4F77-9110-06251DE25591}"/>
    <dgm:cxn modelId="{2A7D5013-53D9-483C-9F39-70F796AF9CF7}" type="presOf" srcId="{DD30F82B-D60C-47E7-9E95-3168314F4B5B}" destId="{8DC258E9-555E-44BC-A76C-FE28300D9561}" srcOrd="0" destOrd="0" presId="urn:microsoft.com/office/officeart/2005/8/layout/default#2"/>
    <dgm:cxn modelId="{F4CE310C-608A-4FA1-875B-932199B2B09A}" srcId="{DD30F82B-D60C-47E7-9E95-3168314F4B5B}" destId="{7E9B6A14-9E40-4C6C-ABCE-6AE0CC311AB1}" srcOrd="0" destOrd="0" parTransId="{918DE86F-7F1A-4B2E-9889-E43990A16463}" sibTransId="{B5940A73-9B3C-4134-8816-96384A22DF77}"/>
    <dgm:cxn modelId="{C5301DA3-3300-4EEC-80B3-EBAD2F4DAA35}" type="presOf" srcId="{7E9B6A14-9E40-4C6C-ABCE-6AE0CC311AB1}" destId="{52F0BFC2-E54F-4374-9841-53DAE052697A}" srcOrd="0" destOrd="0" presId="urn:microsoft.com/office/officeart/2005/8/layout/default#2"/>
    <dgm:cxn modelId="{C8D7EDC7-D011-4CD2-A429-8CAF5E308BC4}" type="presOf" srcId="{9B63F33C-DC3A-44AF-8363-693B52FD8D5A}" destId="{17D33408-A3A1-4866-AA05-B4AF0C14E24A}" srcOrd="0" destOrd="0" presId="urn:microsoft.com/office/officeart/2005/8/layout/default#2"/>
    <dgm:cxn modelId="{67BE8A72-DA94-452D-9A19-16E2CE78F8AD}" type="presParOf" srcId="{8DC258E9-555E-44BC-A76C-FE28300D9561}" destId="{52F0BFC2-E54F-4374-9841-53DAE052697A}" srcOrd="0" destOrd="0" presId="urn:microsoft.com/office/officeart/2005/8/layout/default#2"/>
    <dgm:cxn modelId="{9A575CD4-0D34-4284-AAF5-FA7D8CAED8A0}" type="presParOf" srcId="{8DC258E9-555E-44BC-A76C-FE28300D9561}" destId="{31088908-2A64-401A-8036-EFC86EBB09DC}" srcOrd="1" destOrd="0" presId="urn:microsoft.com/office/officeart/2005/8/layout/default#2"/>
    <dgm:cxn modelId="{49D27702-29B6-4C2A-B657-82E77145AD9E}" type="presParOf" srcId="{8DC258E9-555E-44BC-A76C-FE28300D9561}" destId="{17D33408-A3A1-4866-AA05-B4AF0C14E24A}" srcOrd="2"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034"/>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970938" y="0"/>
            <a:ext cx="3037840" cy="464034"/>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D833F283-0007-423C-AEEA-C445A829A1A9}" type="datetimeFigureOut">
              <a:rPr lang="en-US"/>
              <a:pPr>
                <a:defRPr/>
              </a:pPr>
              <a:t>1/11/2017</a:t>
            </a:fld>
            <a:endParaRPr lang="en-US"/>
          </a:p>
        </p:txBody>
      </p:sp>
      <p:sp>
        <p:nvSpPr>
          <p:cNvPr id="4" name="Footer Placeholder 3"/>
          <p:cNvSpPr>
            <a:spLocks noGrp="1"/>
          </p:cNvSpPr>
          <p:nvPr>
            <p:ph type="ftr" sz="quarter" idx="2"/>
          </p:nvPr>
        </p:nvSpPr>
        <p:spPr>
          <a:xfrm>
            <a:off x="0" y="8829221"/>
            <a:ext cx="3037840" cy="465606"/>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970938" y="8829221"/>
            <a:ext cx="3037840" cy="465606"/>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53D81A6-2704-4D80-9DF4-D84E883CFF8B}" type="slidenum">
              <a:rPr lang="en-US"/>
              <a:pPr>
                <a:defRPr/>
              </a:pPr>
              <a:t>‹#›</a:t>
            </a:fld>
            <a:endParaRPr lang="en-US"/>
          </a:p>
        </p:txBody>
      </p:sp>
    </p:spTree>
    <p:extLst>
      <p:ext uri="{BB962C8B-B14F-4D97-AF65-F5344CB8AC3E}">
        <p14:creationId xmlns:p14="http://schemas.microsoft.com/office/powerpoint/2010/main" val="1399407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74813" y="42863"/>
            <a:ext cx="3565525" cy="267493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269381" y="2749596"/>
            <a:ext cx="6698827" cy="6535794"/>
          </a:xfrm>
          <a:prstGeom prst="rect">
            <a:avLst/>
          </a:prstGeom>
        </p:spPr>
        <p:txBody>
          <a:bodyPr vert="horz" lIns="91440" tIns="45720" rIns="91440" bIns="45720" rtlCol="0">
            <a:normAutofit/>
          </a:bodyPr>
          <a:lstStyle/>
          <a:p>
            <a:pPr lvl="0"/>
            <a:r>
              <a:rPr lang="en-US" noProof="0" dirty="0" smtClean="0"/>
              <a:t>  Click to edit Master text styles</a:t>
            </a:r>
          </a:p>
          <a:p>
            <a:pPr lvl="1"/>
            <a:r>
              <a:rPr lang="en-US" noProof="0" dirty="0" smtClean="0"/>
              <a:t>  Second level</a:t>
            </a:r>
          </a:p>
          <a:p>
            <a:pPr lvl="2"/>
            <a:r>
              <a:rPr lang="en-US" noProof="0" dirty="0" smtClean="0"/>
              <a:t>  Third level</a:t>
            </a:r>
          </a:p>
          <a:p>
            <a:pPr lvl="3"/>
            <a:r>
              <a:rPr lang="en-US" noProof="0" dirty="0" smtClean="0"/>
              <a:t>  Fourth level</a:t>
            </a:r>
          </a:p>
          <a:p>
            <a:pPr lvl="4"/>
            <a:r>
              <a:rPr lang="en-US" noProof="0" dirty="0" smtClean="0"/>
              <a:t>  Fifth level</a:t>
            </a:r>
            <a:endParaRPr lang="en-US" noProof="0" dirty="0"/>
          </a:p>
        </p:txBody>
      </p:sp>
      <p:sp>
        <p:nvSpPr>
          <p:cNvPr id="7" name="Slide Number Placeholder 6"/>
          <p:cNvSpPr>
            <a:spLocks noGrp="1"/>
          </p:cNvSpPr>
          <p:nvPr>
            <p:ph type="sldNum" sz="quarter" idx="5"/>
          </p:nvPr>
        </p:nvSpPr>
        <p:spPr>
          <a:xfrm>
            <a:off x="6369403" y="103818"/>
            <a:ext cx="465737" cy="306735"/>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9551E479-A147-49EA-9ABC-016169D4E660}" type="slidenum">
              <a:rPr lang="en-US"/>
              <a:pPr>
                <a:defRPr/>
              </a:pPr>
              <a:t>‹#›</a:t>
            </a:fld>
            <a:endParaRPr lang="en-US" dirty="0"/>
          </a:p>
        </p:txBody>
      </p:sp>
    </p:spTree>
    <p:extLst>
      <p:ext uri="{BB962C8B-B14F-4D97-AF65-F5344CB8AC3E}">
        <p14:creationId xmlns:p14="http://schemas.microsoft.com/office/powerpoint/2010/main" val="2077293368"/>
      </p:ext>
    </p:extLst>
  </p:cSld>
  <p:clrMap bg1="lt1" tx1="dk1" bg2="lt2" tx2="dk2" accent1="accent1" accent2="accent2" accent3="accent3" accent4="accent4" accent5="accent5" accent6="accent6" hlink="hlink" folHlink="folHlink"/>
  <p:notesStyle>
    <a:lvl1pPr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1pPr>
    <a:lvl2pPr marL="285750"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2pPr>
    <a:lvl3pPr marL="461963"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3pPr>
    <a:lvl4pPr marL="687388"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4pPr>
    <a:lvl5pPr marL="914400"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pub.iaea.org/MTCD/publications/PDF/Pub1316_web.pdf"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1719263" y="42863"/>
            <a:ext cx="3549650" cy="2662237"/>
          </a:xfrm>
          <a:noFill/>
          <a:ln>
            <a:solidFill>
              <a:srgbClr val="000000"/>
            </a:solidFill>
            <a:miter lim="800000"/>
            <a:headEnd/>
            <a:tailEnd/>
          </a:ln>
        </p:spPr>
      </p:sp>
      <p:sp>
        <p:nvSpPr>
          <p:cNvPr id="6148" name="Slide Number Placeholder 3"/>
          <p:cNvSpPr>
            <a:spLocks noGrp="1"/>
          </p:cNvSpPr>
          <p:nvPr>
            <p:ph type="sldNum" sz="quarter" idx="5"/>
          </p:nvPr>
        </p:nvSpPr>
        <p:spPr bwMode="auto">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C6893F8-63C6-4D02-8CAF-101D7A56B7CA}" type="slidenum">
              <a:rPr lang="en-US" smtClean="0"/>
              <a:pPr fontAlgn="base">
                <a:spcBef>
                  <a:spcPct val="0"/>
                </a:spcBef>
                <a:spcAft>
                  <a:spcPct val="0"/>
                </a:spcAft>
                <a:defRPr/>
              </a:pPr>
              <a:t>0</a:t>
            </a:fld>
            <a:endParaRPr lang="en-US" smtClean="0"/>
          </a:p>
        </p:txBody>
      </p:sp>
      <p:sp>
        <p:nvSpPr>
          <p:cNvPr id="4" name="Notes Placeholder 3"/>
          <p:cNvSpPr>
            <a:spLocks noGrp="1"/>
          </p:cNvSpPr>
          <p:nvPr>
            <p:ph type="body" idx="1"/>
          </p:nvPr>
        </p:nvSpPr>
        <p:spPr/>
        <p:txBody>
          <a:bodyPr/>
          <a:lstStyle/>
          <a:p>
            <a:pPr eaLnBrk="0" hangingPunct="0">
              <a:spcBef>
                <a:spcPts val="400"/>
              </a:spcBef>
              <a:spcAft>
                <a:spcPts val="400"/>
              </a:spcAft>
              <a:buSzPct val="90000"/>
              <a:buFont typeface="Courier New" pitchFamily="49" charset="0"/>
              <a:buChar char="o"/>
              <a:defRPr/>
            </a:pPr>
            <a:r>
              <a:rPr lang="en-US" dirty="0" smtClean="0"/>
              <a:t> Welcome to the penultimate block of instruction on nuclear proliferation.</a:t>
            </a:r>
            <a:endParaRPr lang="en-US" dirty="0"/>
          </a:p>
        </p:txBody>
      </p:sp>
    </p:spTree>
    <p:extLst>
      <p:ext uri="{BB962C8B-B14F-4D97-AF65-F5344CB8AC3E}">
        <p14:creationId xmlns:p14="http://schemas.microsoft.com/office/powerpoint/2010/main" val="2622199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9</a:t>
            </a:fld>
            <a:endParaRPr lang="en-US" dirty="0"/>
          </a:p>
        </p:txBody>
      </p:sp>
    </p:spTree>
    <p:extLst>
      <p:ext uri="{BB962C8B-B14F-4D97-AF65-F5344CB8AC3E}">
        <p14:creationId xmlns:p14="http://schemas.microsoft.com/office/powerpoint/2010/main" val="1975865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250"/>
              </a:spcBef>
              <a:spcAft>
                <a:spcPts val="250"/>
              </a:spcAft>
            </a:pPr>
            <a:r>
              <a:rPr lang="en-US" dirty="0" smtClean="0"/>
              <a:t> </a:t>
            </a:r>
            <a:r>
              <a:rPr lang="en-US" b="1" dirty="0" smtClean="0"/>
              <a:t>What are the two types of seismic signatures?</a:t>
            </a:r>
          </a:p>
          <a:p>
            <a:pPr lvl="1">
              <a:spcBef>
                <a:spcPts val="250"/>
              </a:spcBef>
              <a:spcAft>
                <a:spcPts val="250"/>
              </a:spcAft>
            </a:pPr>
            <a:r>
              <a:rPr lang="en-US" b="1" dirty="0"/>
              <a:t> </a:t>
            </a:r>
            <a:r>
              <a:rPr lang="en-US" b="1" dirty="0" smtClean="0"/>
              <a:t>P-waves and S-waves.</a:t>
            </a:r>
          </a:p>
          <a:p>
            <a:pPr>
              <a:spcBef>
                <a:spcPts val="250"/>
              </a:spcBef>
              <a:spcAft>
                <a:spcPts val="250"/>
              </a:spcAft>
            </a:pPr>
            <a:r>
              <a:rPr lang="en-US" b="1" dirty="0"/>
              <a:t> </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10</a:t>
            </a:fld>
            <a:endParaRPr lang="en-US" dirty="0"/>
          </a:p>
        </p:txBody>
      </p:sp>
    </p:spTree>
    <p:extLst>
      <p:ext uri="{BB962C8B-B14F-4D97-AF65-F5344CB8AC3E}">
        <p14:creationId xmlns:p14="http://schemas.microsoft.com/office/powerpoint/2010/main" val="2849966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b="1" dirty="0" smtClean="0"/>
              <a:t>Interesting factoid: My grandfather used to maintain the heavy equipment out at the Nevada Test Site!</a:t>
            </a:r>
          </a:p>
          <a:p>
            <a:endParaRPr lang="en-US" b="1" dirty="0"/>
          </a:p>
          <a:p>
            <a:r>
              <a:rPr lang="en-US" b="1" dirty="0" smtClean="0"/>
              <a:t> </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11</a:t>
            </a:fld>
            <a:endParaRPr lang="en-US" dirty="0"/>
          </a:p>
        </p:txBody>
      </p:sp>
    </p:spTree>
    <p:extLst>
      <p:ext uri="{BB962C8B-B14F-4D97-AF65-F5344CB8AC3E}">
        <p14:creationId xmlns:p14="http://schemas.microsoft.com/office/powerpoint/2010/main" val="3918144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b="1" dirty="0" smtClean="0"/>
              <a:t>Like I previously stated, atmospheric detection is just one example of a detection pathway.</a:t>
            </a:r>
          </a:p>
          <a:p>
            <a:endParaRPr lang="en-US" b="1" dirty="0"/>
          </a:p>
          <a:p>
            <a:r>
              <a:rPr lang="en-US" b="1" dirty="0" smtClean="0"/>
              <a:t> Why might it be easier to detect an above-ground or shallow-burst?</a:t>
            </a:r>
          </a:p>
          <a:p>
            <a:endParaRPr lang="en-US" b="1" dirty="0"/>
          </a:p>
          <a:p>
            <a:r>
              <a:rPr lang="en-US" b="1" dirty="0" smtClean="0"/>
              <a:t> </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12</a:t>
            </a:fld>
            <a:endParaRPr lang="en-US" dirty="0"/>
          </a:p>
        </p:txBody>
      </p:sp>
    </p:spTree>
    <p:extLst>
      <p:ext uri="{BB962C8B-B14F-4D97-AF65-F5344CB8AC3E}">
        <p14:creationId xmlns:p14="http://schemas.microsoft.com/office/powerpoint/2010/main" val="2021642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13</a:t>
            </a:fld>
            <a:endParaRPr lang="en-US" dirty="0"/>
          </a:p>
        </p:txBody>
      </p:sp>
    </p:spTree>
    <p:extLst>
      <p:ext uri="{BB962C8B-B14F-4D97-AF65-F5344CB8AC3E}">
        <p14:creationId xmlns:p14="http://schemas.microsoft.com/office/powerpoint/2010/main" val="1711361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14</a:t>
            </a:fld>
            <a:endParaRPr lang="en-US" dirty="0"/>
          </a:p>
        </p:txBody>
      </p:sp>
    </p:spTree>
    <p:extLst>
      <p:ext uri="{BB962C8B-B14F-4D97-AF65-F5344CB8AC3E}">
        <p14:creationId xmlns:p14="http://schemas.microsoft.com/office/powerpoint/2010/main" val="3647475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15</a:t>
            </a:fld>
            <a:endParaRPr lang="en-US" dirty="0"/>
          </a:p>
        </p:txBody>
      </p:sp>
    </p:spTree>
    <p:extLst>
      <p:ext uri="{BB962C8B-B14F-4D97-AF65-F5344CB8AC3E}">
        <p14:creationId xmlns:p14="http://schemas.microsoft.com/office/powerpoint/2010/main" val="3056207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 </a:t>
            </a:r>
            <a:r>
              <a:rPr lang="en-US" b="1" dirty="0" smtClean="0"/>
              <a:t>If you were to look at nuclear trafficking incidents worldwide, where would you expect the bulk of the occurrences to be?  Why?</a:t>
            </a:r>
          </a:p>
          <a:p>
            <a:endParaRPr lang="en-US" b="1" dirty="0"/>
          </a:p>
          <a:p>
            <a:endParaRPr lang="en-US"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16</a:t>
            </a:fld>
            <a:endParaRPr lang="en-US" dirty="0"/>
          </a:p>
        </p:txBody>
      </p:sp>
    </p:spTree>
    <p:extLst>
      <p:ext uri="{BB962C8B-B14F-4D97-AF65-F5344CB8AC3E}">
        <p14:creationId xmlns:p14="http://schemas.microsoft.com/office/powerpoint/2010/main" val="3065329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a:hlinkClick r:id="rId3"/>
              </a:rPr>
              <a:t>http://</a:t>
            </a:r>
            <a:r>
              <a:rPr lang="en-US" dirty="0" smtClean="0">
                <a:hlinkClick r:id="rId3"/>
              </a:rPr>
              <a:t>www-pub.iaea.org/MTCD/publications/PDF/Pub1316_web.pdf</a:t>
            </a:r>
            <a:r>
              <a:rPr lang="en-US" dirty="0" smtClean="0"/>
              <a:t> </a:t>
            </a:r>
            <a:r>
              <a:rPr lang="es-ES" dirty="0" err="1"/>
              <a:t>G.I</a:t>
            </a:r>
            <a:r>
              <a:rPr lang="es-ES" dirty="0"/>
              <a:t>. </a:t>
            </a:r>
            <a:r>
              <a:rPr lang="es-ES" dirty="0" err="1"/>
              <a:t>BALATSKY</a:t>
            </a:r>
            <a:r>
              <a:rPr lang="es-ES" dirty="0"/>
              <a:t>, W. </a:t>
            </a:r>
            <a:r>
              <a:rPr lang="es-ES" dirty="0" err="1"/>
              <a:t>SEVERE</a:t>
            </a:r>
            <a:r>
              <a:rPr lang="es-ES" dirty="0"/>
              <a:t> Los </a:t>
            </a:r>
            <a:r>
              <a:rPr lang="es-ES" dirty="0" err="1"/>
              <a:t>Alamos</a:t>
            </a:r>
            <a:r>
              <a:rPr lang="es-ES" dirty="0"/>
              <a:t> </a:t>
            </a:r>
            <a:r>
              <a:rPr lang="es-ES" dirty="0" err="1"/>
              <a:t>National</a:t>
            </a:r>
            <a:r>
              <a:rPr lang="es-ES" dirty="0"/>
              <a:t> </a:t>
            </a:r>
            <a:r>
              <a:rPr lang="es-ES" dirty="0" err="1"/>
              <a:t>Laboratory</a:t>
            </a:r>
            <a:r>
              <a:rPr lang="es-ES" dirty="0"/>
              <a:t> </a:t>
            </a:r>
            <a:endParaRPr lang="es-ES" dirty="0" smtClean="0"/>
          </a:p>
          <a:p>
            <a:r>
              <a:rPr lang="en-US" dirty="0"/>
              <a:t> </a:t>
            </a:r>
            <a:r>
              <a:rPr lang="en-US" b="1" dirty="0" smtClean="0"/>
              <a:t>Here is a breakdown on the distribution of trafficking events worldwide.</a:t>
            </a:r>
          </a:p>
          <a:p>
            <a:endParaRPr lang="en-US" b="1" dirty="0" smtClean="0"/>
          </a:p>
          <a:p>
            <a:r>
              <a:rPr lang="en-US" b="1" dirty="0" smtClean="0"/>
              <a:t> Note the US is the second largest culprit, after the Russian Federation?</a:t>
            </a:r>
          </a:p>
          <a:p>
            <a:endParaRPr lang="en-US" b="1" dirty="0"/>
          </a:p>
          <a:p>
            <a:r>
              <a:rPr lang="en-US" b="1" dirty="0" smtClean="0"/>
              <a:t> It should be noted, that the report did not state the types of incidences by country.</a:t>
            </a:r>
            <a:endParaRPr lang="en-US" b="1" dirty="0"/>
          </a:p>
          <a:p>
            <a:endParaRPr lang="es-ES" b="1"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17</a:t>
            </a:fld>
            <a:endParaRPr lang="en-US" dirty="0"/>
          </a:p>
        </p:txBody>
      </p:sp>
    </p:spTree>
    <p:extLst>
      <p:ext uri="{BB962C8B-B14F-4D97-AF65-F5344CB8AC3E}">
        <p14:creationId xmlns:p14="http://schemas.microsoft.com/office/powerpoint/2010/main" val="1418253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Same IAEA report: Ukrainian Efforts to Combat Illicit Trafficking of Nuclear and Other Radioactive Materials</a:t>
            </a:r>
          </a:p>
          <a:p>
            <a:endParaRPr lang="en-US" dirty="0"/>
          </a:p>
          <a:p>
            <a:r>
              <a:rPr lang="en-US" b="1" dirty="0" smtClean="0"/>
              <a:t> From the same IAEA conference, the Ukraine self-reported.</a:t>
            </a:r>
          </a:p>
          <a:p>
            <a:endParaRPr lang="en-US" b="1" dirty="0"/>
          </a:p>
          <a:p>
            <a:r>
              <a:rPr lang="en-US" b="1" dirty="0" smtClean="0"/>
              <a:t> Top-Left—note the number of incidents and breakdown.</a:t>
            </a:r>
          </a:p>
          <a:p>
            <a:r>
              <a:rPr lang="en-US" b="1" dirty="0"/>
              <a:t> </a:t>
            </a:r>
            <a:r>
              <a:rPr lang="en-US" b="1" dirty="0" smtClean="0"/>
              <a:t>Top-Right—in the six year period one incident of fresh fuel and five incidents of DU.</a:t>
            </a:r>
          </a:p>
          <a:p>
            <a:r>
              <a:rPr lang="en-US" b="1" dirty="0"/>
              <a:t> </a:t>
            </a:r>
            <a:r>
              <a:rPr lang="en-US" b="1" dirty="0" smtClean="0"/>
              <a:t>Bottom-Left—137Cs was by far the biggest culprit</a:t>
            </a:r>
          </a:p>
          <a:p>
            <a:r>
              <a:rPr lang="en-US" b="1" dirty="0"/>
              <a:t> </a:t>
            </a:r>
            <a:r>
              <a:rPr lang="en-US" b="1" dirty="0" smtClean="0"/>
              <a:t>Bottom-Right</a:t>
            </a:r>
          </a:p>
          <a:p>
            <a:pPr lvl="1"/>
            <a:r>
              <a:rPr lang="en-US" b="1" dirty="0" smtClean="0"/>
              <a:t> The fact that discovery of materials indicates that there was (and possibly is) much material out there that is not accounted for.</a:t>
            </a:r>
          </a:p>
          <a:p>
            <a:pPr lvl="1"/>
            <a:r>
              <a:rPr lang="en-US" b="1" dirty="0"/>
              <a:t> </a:t>
            </a:r>
            <a:r>
              <a:rPr lang="en-US" b="1" dirty="0" smtClean="0"/>
              <a:t>Loss of material indicates the control and security mechanisms are not in place.</a:t>
            </a:r>
            <a:endParaRPr lang="en-US" b="1"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18</a:t>
            </a:fld>
            <a:endParaRPr lang="en-US" dirty="0"/>
          </a:p>
        </p:txBody>
      </p:sp>
    </p:spTree>
    <p:extLst>
      <p:ext uri="{BB962C8B-B14F-4D97-AF65-F5344CB8AC3E}">
        <p14:creationId xmlns:p14="http://schemas.microsoft.com/office/powerpoint/2010/main" val="3149455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ts val="400"/>
              </a:spcBef>
              <a:spcAft>
                <a:spcPts val="400"/>
              </a:spcAft>
              <a:buClrTx/>
              <a:buSzPct val="90000"/>
              <a:buFont typeface="Courier New" pitchFamily="49" charset="0"/>
              <a:buChar char="o"/>
              <a:tabLst/>
              <a:defRPr/>
            </a:pPr>
            <a:r>
              <a:rPr lang="en-US" dirty="0" smtClean="0"/>
              <a:t> Here we see the different steps on the technical routes to a nuclear weapon.</a:t>
            </a:r>
          </a:p>
          <a:p>
            <a:pPr marL="0" marR="0" indent="0" algn="l" defTabSz="914400" rtl="0" eaLnBrk="0" fontAlgn="base" latinLnBrk="0" hangingPunct="0">
              <a:lnSpc>
                <a:spcPct val="100000"/>
              </a:lnSpc>
              <a:spcBef>
                <a:spcPts val="400"/>
              </a:spcBef>
              <a:spcAft>
                <a:spcPts val="400"/>
              </a:spcAft>
              <a:buClrTx/>
              <a:buSzPct val="90000"/>
              <a:buFont typeface="Courier New" pitchFamily="49" charset="0"/>
              <a:buChar char="o"/>
              <a:tabLst/>
              <a:defRPr/>
            </a:pPr>
            <a:r>
              <a:rPr lang="en-US" dirty="0"/>
              <a:t> </a:t>
            </a:r>
            <a:r>
              <a:rPr lang="en-US" b="1" dirty="0" smtClean="0"/>
              <a:t>How does stealing enriched material allow you to bypass steps? </a:t>
            </a:r>
            <a:endParaRPr lang="en-US" b="1"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a:t>
            </a:fld>
            <a:endParaRPr lang="en-US" dirty="0"/>
          </a:p>
        </p:txBody>
      </p:sp>
    </p:spTree>
    <p:extLst>
      <p:ext uri="{BB962C8B-B14F-4D97-AF65-F5344CB8AC3E}">
        <p14:creationId xmlns:p14="http://schemas.microsoft.com/office/powerpoint/2010/main" val="1214060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Same IAEA Report: Combating Illicit Trafficking in Slovakia</a:t>
            </a:r>
            <a:r>
              <a:rPr lang="en-US" baseline="0" dirty="0" smtClean="0"/>
              <a:t> (Vaclav)</a:t>
            </a:r>
          </a:p>
          <a:p>
            <a:endParaRPr lang="en-US" dirty="0"/>
          </a:p>
          <a:p>
            <a:r>
              <a:rPr lang="en-US" b="1" dirty="0" smtClean="0"/>
              <a:t> Here is a breakdown on trafficking / incidents in Slovakia.</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19</a:t>
            </a:fld>
            <a:endParaRPr lang="en-US" dirty="0"/>
          </a:p>
        </p:txBody>
      </p:sp>
    </p:spTree>
    <p:extLst>
      <p:ext uri="{BB962C8B-B14F-4D97-AF65-F5344CB8AC3E}">
        <p14:creationId xmlns:p14="http://schemas.microsoft.com/office/powerpoint/2010/main" val="1228635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Same IAEA Report: Poland’s Experience in Border Monitoring (</a:t>
            </a:r>
            <a:r>
              <a:rPr lang="en-US" dirty="0" err="1" smtClean="0"/>
              <a:t>Niewodniczanski</a:t>
            </a:r>
            <a:r>
              <a:rPr lang="en-US" dirty="0" smtClean="0"/>
              <a:t>)</a:t>
            </a:r>
          </a:p>
          <a:p>
            <a:endParaRPr lang="en-US" dirty="0"/>
          </a:p>
          <a:p>
            <a:r>
              <a:rPr lang="en-US" dirty="0" smtClean="0"/>
              <a:t> </a:t>
            </a:r>
            <a:r>
              <a:rPr lang="en-US" b="1" dirty="0" smtClean="0"/>
              <a:t>And here is a breakdown of material identified at the Polish border.</a:t>
            </a:r>
          </a:p>
          <a:p>
            <a:endParaRPr lang="en-US" b="1" dirty="0"/>
          </a:p>
          <a:p>
            <a:r>
              <a:rPr lang="en-US" b="1" dirty="0" smtClean="0"/>
              <a:t> Note that an “intervention” basically means the alarm went off.</a:t>
            </a:r>
          </a:p>
          <a:p>
            <a:endParaRPr lang="en-US" b="1" dirty="0"/>
          </a:p>
          <a:p>
            <a:r>
              <a:rPr lang="en-US" b="1" dirty="0" smtClean="0"/>
              <a:t> The denial of entry means that it was something that Poland turned away.</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20</a:t>
            </a:fld>
            <a:endParaRPr lang="en-US" dirty="0"/>
          </a:p>
        </p:txBody>
      </p:sp>
    </p:spTree>
    <p:extLst>
      <p:ext uri="{BB962C8B-B14F-4D97-AF65-F5344CB8AC3E}">
        <p14:creationId xmlns:p14="http://schemas.microsoft.com/office/powerpoint/2010/main" val="514380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21</a:t>
            </a:fld>
            <a:endParaRPr lang="en-US" dirty="0"/>
          </a:p>
        </p:txBody>
      </p:sp>
    </p:spTree>
    <p:extLst>
      <p:ext uri="{BB962C8B-B14F-4D97-AF65-F5344CB8AC3E}">
        <p14:creationId xmlns:p14="http://schemas.microsoft.com/office/powerpoint/2010/main" val="3850783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69381" y="2749596"/>
            <a:ext cx="6698827" cy="6546804"/>
          </a:xfrm>
        </p:spPr>
        <p:txBody>
          <a:bodyPr>
            <a:normAutofit/>
          </a:bodyPr>
          <a:lstStyle/>
          <a:p>
            <a:r>
              <a:rPr lang="en-US" b="1" dirty="0" smtClean="0"/>
              <a:t> Remember, there are only 5 NWS.</a:t>
            </a:r>
            <a:endParaRPr lang="en-US" b="1"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22</a:t>
            </a:fld>
            <a:endParaRPr lang="en-US" dirty="0"/>
          </a:p>
        </p:txBody>
      </p:sp>
    </p:spTree>
    <p:extLst>
      <p:ext uri="{BB962C8B-B14F-4D97-AF65-F5344CB8AC3E}">
        <p14:creationId xmlns:p14="http://schemas.microsoft.com/office/powerpoint/2010/main" val="1140238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23</a:t>
            </a:fld>
            <a:endParaRPr lang="en-US" dirty="0"/>
          </a:p>
        </p:txBody>
      </p:sp>
    </p:spTree>
    <p:extLst>
      <p:ext uri="{BB962C8B-B14F-4D97-AF65-F5344CB8AC3E}">
        <p14:creationId xmlns:p14="http://schemas.microsoft.com/office/powerpoint/2010/main" val="3105625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24</a:t>
            </a:fld>
            <a:endParaRPr lang="en-US" dirty="0"/>
          </a:p>
        </p:txBody>
      </p:sp>
    </p:spTree>
    <p:extLst>
      <p:ext uri="{BB962C8B-B14F-4D97-AF65-F5344CB8AC3E}">
        <p14:creationId xmlns:p14="http://schemas.microsoft.com/office/powerpoint/2010/main" val="3369369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25</a:t>
            </a:fld>
            <a:endParaRPr lang="en-US" dirty="0"/>
          </a:p>
        </p:txBody>
      </p:sp>
    </p:spTree>
    <p:extLst>
      <p:ext uri="{BB962C8B-B14F-4D97-AF65-F5344CB8AC3E}">
        <p14:creationId xmlns:p14="http://schemas.microsoft.com/office/powerpoint/2010/main" val="3712718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26</a:t>
            </a:fld>
            <a:endParaRPr lang="en-US" dirty="0"/>
          </a:p>
        </p:txBody>
      </p:sp>
    </p:spTree>
    <p:extLst>
      <p:ext uri="{BB962C8B-B14F-4D97-AF65-F5344CB8AC3E}">
        <p14:creationId xmlns:p14="http://schemas.microsoft.com/office/powerpoint/2010/main" val="1927586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27</a:t>
            </a:fld>
            <a:endParaRPr lang="en-US" dirty="0"/>
          </a:p>
        </p:txBody>
      </p:sp>
    </p:spTree>
    <p:extLst>
      <p:ext uri="{BB962C8B-B14F-4D97-AF65-F5344CB8AC3E}">
        <p14:creationId xmlns:p14="http://schemas.microsoft.com/office/powerpoint/2010/main" val="1915399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0"/>
              </a:spcBef>
              <a:spcAft>
                <a:spcPts val="400"/>
              </a:spcAft>
              <a:buClrTx/>
              <a:buSzPct val="90000"/>
              <a:buFont typeface="Courier New" pitchFamily="49" charset="0"/>
              <a:buChar char="o"/>
              <a:tabLst/>
              <a:defRPr/>
            </a:pPr>
            <a:endParaRPr lang="en-US"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28</a:t>
            </a:fld>
            <a:endParaRPr lang="en-US" dirty="0"/>
          </a:p>
        </p:txBody>
      </p:sp>
    </p:spTree>
    <p:extLst>
      <p:ext uri="{BB962C8B-B14F-4D97-AF65-F5344CB8AC3E}">
        <p14:creationId xmlns:p14="http://schemas.microsoft.com/office/powerpoint/2010/main" val="488364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b="1" dirty="0" smtClean="0"/>
              <a:t>Here are the major areas we will talk about today.</a:t>
            </a:r>
          </a:p>
          <a:p>
            <a:r>
              <a:rPr lang="en-US" b="1" dirty="0"/>
              <a:t> </a:t>
            </a:r>
            <a:r>
              <a:rPr lang="en-US" b="1" dirty="0" smtClean="0"/>
              <a:t>Is technical knowledge and personnel with the requisite knowledge difficult to obtain?</a:t>
            </a:r>
          </a:p>
          <a:p>
            <a:pPr lvl="1"/>
            <a:r>
              <a:rPr lang="en-US" dirty="0"/>
              <a:t> </a:t>
            </a:r>
            <a:r>
              <a:rPr lang="en-US" dirty="0" smtClean="0"/>
              <a:t>Much of the technical knowledge is “out there.”</a:t>
            </a:r>
          </a:p>
          <a:p>
            <a:pPr lvl="1"/>
            <a:r>
              <a:rPr lang="en-US" dirty="0"/>
              <a:t> </a:t>
            </a:r>
            <a:r>
              <a:rPr lang="en-US" dirty="0" smtClean="0"/>
              <a:t>As many of you will remember from </a:t>
            </a:r>
            <a:r>
              <a:rPr lang="en-US" dirty="0" err="1" smtClean="0"/>
              <a:t>NENG</a:t>
            </a:r>
            <a:r>
              <a:rPr lang="en-US" dirty="0" smtClean="0"/>
              <a:t> 605, Bombs I, development of the </a:t>
            </a:r>
            <a:r>
              <a:rPr lang="en-US" dirty="0" err="1" smtClean="0"/>
              <a:t>PSW</a:t>
            </a:r>
            <a:r>
              <a:rPr lang="en-US" dirty="0" smtClean="0"/>
              <a:t> (Petrosky Stupid Weapon), while impractical was not difficult to do.</a:t>
            </a:r>
          </a:p>
          <a:p>
            <a:r>
              <a:rPr lang="en-US" b="1" dirty="0"/>
              <a:t> </a:t>
            </a:r>
            <a:r>
              <a:rPr lang="en-US" b="1" dirty="0" smtClean="0"/>
              <a:t>For a non-state actor, what type of weapon might they choose?</a:t>
            </a:r>
          </a:p>
          <a:p>
            <a:pPr lvl="1"/>
            <a:r>
              <a:rPr lang="en-US" dirty="0"/>
              <a:t> </a:t>
            </a:r>
            <a:r>
              <a:rPr lang="en-US" dirty="0" smtClean="0"/>
              <a:t>They will almost certainly concentrate on a gun-type device.</a:t>
            </a:r>
          </a:p>
          <a:p>
            <a:r>
              <a:rPr lang="en-US" b="1" dirty="0"/>
              <a:t> </a:t>
            </a:r>
            <a:r>
              <a:rPr lang="en-US" b="1" dirty="0" smtClean="0"/>
              <a:t>For a state actor, what type of weapon might they choose?</a:t>
            </a:r>
          </a:p>
          <a:p>
            <a:pPr lvl="1"/>
            <a:r>
              <a:rPr lang="en-US" b="1" dirty="0" smtClean="0"/>
              <a:t> </a:t>
            </a:r>
            <a:r>
              <a:rPr lang="en-US" dirty="0" smtClean="0"/>
              <a:t>We need to consider both for the state actor.</a:t>
            </a:r>
            <a:r>
              <a:rPr lang="en-US" b="1" dirty="0" smtClean="0"/>
              <a:t> </a:t>
            </a:r>
          </a:p>
          <a:p>
            <a:r>
              <a:rPr lang="en-US" b="1" dirty="0"/>
              <a:t> </a:t>
            </a:r>
            <a:r>
              <a:rPr lang="en-US" b="1" dirty="0" smtClean="0"/>
              <a:t>Does a proliferator need to test a weapon?  Will they?</a:t>
            </a:r>
          </a:p>
          <a:p>
            <a:pPr lvl="1"/>
            <a:r>
              <a:rPr lang="en-US" dirty="0"/>
              <a:t> </a:t>
            </a:r>
            <a:r>
              <a:rPr lang="en-US" dirty="0" smtClean="0"/>
              <a:t>Given the scarcity of material, it is doubtful that a non-state actor would waste material on a test.</a:t>
            </a:r>
          </a:p>
          <a:p>
            <a:pPr lvl="1"/>
            <a:r>
              <a:rPr lang="en-US" dirty="0"/>
              <a:t> </a:t>
            </a:r>
            <a:r>
              <a:rPr lang="en-US" dirty="0" smtClean="0"/>
              <a:t>In any event, for a gun type weapon, there is not likely to be a test.</a:t>
            </a:r>
          </a:p>
          <a:p>
            <a:r>
              <a:rPr lang="en-US" b="1" dirty="0"/>
              <a:t> </a:t>
            </a:r>
            <a:r>
              <a:rPr lang="en-US" b="1" dirty="0" smtClean="0"/>
              <a:t>While we will look at atmospheric detection of pathways, there are certainly other environmental pathways that might be promising to look at.</a:t>
            </a:r>
          </a:p>
          <a:p>
            <a:r>
              <a:rPr lang="en-US" b="1" dirty="0" smtClean="0"/>
              <a:t> The assessing the phenomenon provides you some insights into the scope of the problem and the difficulties involved.</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a:t>
            </a:fld>
            <a:endParaRPr lang="en-US" dirty="0"/>
          </a:p>
        </p:txBody>
      </p:sp>
    </p:spTree>
    <p:extLst>
      <p:ext uri="{BB962C8B-B14F-4D97-AF65-F5344CB8AC3E}">
        <p14:creationId xmlns:p14="http://schemas.microsoft.com/office/powerpoint/2010/main" val="3504125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29</a:t>
            </a:fld>
            <a:endParaRPr lang="en-US" dirty="0"/>
          </a:p>
        </p:txBody>
      </p:sp>
    </p:spTree>
    <p:extLst>
      <p:ext uri="{BB962C8B-B14F-4D97-AF65-F5344CB8AC3E}">
        <p14:creationId xmlns:p14="http://schemas.microsoft.com/office/powerpoint/2010/main" val="471533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30</a:t>
            </a:fld>
            <a:endParaRPr lang="en-US" dirty="0"/>
          </a:p>
        </p:txBody>
      </p:sp>
    </p:spTree>
    <p:extLst>
      <p:ext uri="{BB962C8B-B14F-4D97-AF65-F5344CB8AC3E}">
        <p14:creationId xmlns:p14="http://schemas.microsoft.com/office/powerpoint/2010/main" val="169389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31</a:t>
            </a:fld>
            <a:endParaRPr lang="en-US" dirty="0"/>
          </a:p>
        </p:txBody>
      </p:sp>
    </p:spTree>
    <p:extLst>
      <p:ext uri="{BB962C8B-B14F-4D97-AF65-F5344CB8AC3E}">
        <p14:creationId xmlns:p14="http://schemas.microsoft.com/office/powerpoint/2010/main" val="2825687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b="1" dirty="0" smtClean="0"/>
              <a:t>These are basically the two approaches to preventing proliferation.</a:t>
            </a:r>
          </a:p>
          <a:p>
            <a:pPr lvl="1"/>
            <a:r>
              <a:rPr lang="en-US" b="1" dirty="0"/>
              <a:t> </a:t>
            </a:r>
            <a:r>
              <a:rPr lang="en-US" b="1" dirty="0" smtClean="0"/>
              <a:t>Unattractive—you can make becoming nuclear armed unattractive; opportunity cost, </a:t>
            </a:r>
            <a:r>
              <a:rPr lang="en-US" b="1" dirty="0" err="1" smtClean="0"/>
              <a:t>etc</a:t>
            </a:r>
            <a:endParaRPr lang="en-US" b="1" dirty="0" smtClean="0"/>
          </a:p>
          <a:p>
            <a:pPr lvl="1"/>
            <a:r>
              <a:rPr lang="en-US" b="1" dirty="0"/>
              <a:t> </a:t>
            </a:r>
            <a:r>
              <a:rPr lang="en-US" b="1" dirty="0" smtClean="0"/>
              <a:t>Difficult—putting barriers—physical, technical, and political—in place to make successful proliferation more difficult</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32</a:t>
            </a:fld>
            <a:endParaRPr lang="en-US" dirty="0"/>
          </a:p>
        </p:txBody>
      </p:sp>
    </p:spTree>
    <p:extLst>
      <p:ext uri="{BB962C8B-B14F-4D97-AF65-F5344CB8AC3E}">
        <p14:creationId xmlns:p14="http://schemas.microsoft.com/office/powerpoint/2010/main" val="38035605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33</a:t>
            </a:fld>
            <a:endParaRPr lang="en-US" dirty="0"/>
          </a:p>
        </p:txBody>
      </p:sp>
    </p:spTree>
    <p:extLst>
      <p:ext uri="{BB962C8B-B14F-4D97-AF65-F5344CB8AC3E}">
        <p14:creationId xmlns:p14="http://schemas.microsoft.com/office/powerpoint/2010/main" val="1133712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34</a:t>
            </a:fld>
            <a:endParaRPr lang="en-US" dirty="0"/>
          </a:p>
        </p:txBody>
      </p:sp>
    </p:spTree>
    <p:extLst>
      <p:ext uri="{BB962C8B-B14F-4D97-AF65-F5344CB8AC3E}">
        <p14:creationId xmlns:p14="http://schemas.microsoft.com/office/powerpoint/2010/main" val="15890031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35</a:t>
            </a:fld>
            <a:endParaRPr lang="en-US" dirty="0"/>
          </a:p>
        </p:txBody>
      </p:sp>
    </p:spTree>
    <p:extLst>
      <p:ext uri="{BB962C8B-B14F-4D97-AF65-F5344CB8AC3E}">
        <p14:creationId xmlns:p14="http://schemas.microsoft.com/office/powerpoint/2010/main" val="39173336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36</a:t>
            </a:fld>
            <a:endParaRPr lang="en-US" dirty="0"/>
          </a:p>
        </p:txBody>
      </p:sp>
    </p:spTree>
    <p:extLst>
      <p:ext uri="{BB962C8B-B14F-4D97-AF65-F5344CB8AC3E}">
        <p14:creationId xmlns:p14="http://schemas.microsoft.com/office/powerpoint/2010/main" val="432308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37</a:t>
            </a:fld>
            <a:endParaRPr lang="en-US" dirty="0"/>
          </a:p>
        </p:txBody>
      </p:sp>
    </p:spTree>
    <p:extLst>
      <p:ext uri="{BB962C8B-B14F-4D97-AF65-F5344CB8AC3E}">
        <p14:creationId xmlns:p14="http://schemas.microsoft.com/office/powerpoint/2010/main" val="3591728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38</a:t>
            </a:fld>
            <a:endParaRPr lang="en-US" dirty="0"/>
          </a:p>
        </p:txBody>
      </p:sp>
    </p:spTree>
    <p:extLst>
      <p:ext uri="{BB962C8B-B14F-4D97-AF65-F5344CB8AC3E}">
        <p14:creationId xmlns:p14="http://schemas.microsoft.com/office/powerpoint/2010/main" val="1913332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b="1" dirty="0" smtClean="0"/>
              <a:t>As we previously stated, much of the expertise needed to develop a weapon is “out there.”  </a:t>
            </a:r>
          </a:p>
          <a:p>
            <a:r>
              <a:rPr lang="en-US" b="1" dirty="0"/>
              <a:t> </a:t>
            </a:r>
            <a:r>
              <a:rPr lang="en-US" b="1" dirty="0" smtClean="0"/>
              <a:t>If you look at the composition of our undergraduate and graduate institutions, you will note that many countries, including our adversaries, send their students to earn their education in the states.</a:t>
            </a:r>
          </a:p>
          <a:p>
            <a:pPr lvl="1"/>
            <a:r>
              <a:rPr lang="en-US" b="1" dirty="0" smtClean="0"/>
              <a:t> Our program at AFIT is unique because it is US-only.</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a:t>
            </a:fld>
            <a:endParaRPr lang="en-US" dirty="0"/>
          </a:p>
        </p:txBody>
      </p:sp>
    </p:spTree>
    <p:extLst>
      <p:ext uri="{BB962C8B-B14F-4D97-AF65-F5344CB8AC3E}">
        <p14:creationId xmlns:p14="http://schemas.microsoft.com/office/powerpoint/2010/main" val="2717208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39</a:t>
            </a:fld>
            <a:endParaRPr lang="en-US" dirty="0"/>
          </a:p>
        </p:txBody>
      </p:sp>
    </p:spTree>
    <p:extLst>
      <p:ext uri="{BB962C8B-B14F-4D97-AF65-F5344CB8AC3E}">
        <p14:creationId xmlns:p14="http://schemas.microsoft.com/office/powerpoint/2010/main" val="1067541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40</a:t>
            </a:fld>
            <a:endParaRPr lang="en-US" dirty="0"/>
          </a:p>
        </p:txBody>
      </p:sp>
    </p:spTree>
    <p:extLst>
      <p:ext uri="{BB962C8B-B14F-4D97-AF65-F5344CB8AC3E}">
        <p14:creationId xmlns:p14="http://schemas.microsoft.com/office/powerpoint/2010/main" val="1429119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41</a:t>
            </a:fld>
            <a:endParaRPr lang="en-US" dirty="0"/>
          </a:p>
        </p:txBody>
      </p:sp>
    </p:spTree>
    <p:extLst>
      <p:ext uri="{BB962C8B-B14F-4D97-AF65-F5344CB8AC3E}">
        <p14:creationId xmlns:p14="http://schemas.microsoft.com/office/powerpoint/2010/main" val="37418063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42</a:t>
            </a:fld>
            <a:endParaRPr lang="en-US" dirty="0"/>
          </a:p>
        </p:txBody>
      </p:sp>
    </p:spTree>
    <p:extLst>
      <p:ext uri="{BB962C8B-B14F-4D97-AF65-F5344CB8AC3E}">
        <p14:creationId xmlns:p14="http://schemas.microsoft.com/office/powerpoint/2010/main" val="2332645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43</a:t>
            </a:fld>
            <a:endParaRPr lang="en-US" dirty="0"/>
          </a:p>
        </p:txBody>
      </p:sp>
    </p:spTree>
    <p:extLst>
      <p:ext uri="{BB962C8B-B14F-4D97-AF65-F5344CB8AC3E}">
        <p14:creationId xmlns:p14="http://schemas.microsoft.com/office/powerpoint/2010/main" val="11412777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44</a:t>
            </a:fld>
            <a:endParaRPr lang="en-US" dirty="0"/>
          </a:p>
        </p:txBody>
      </p:sp>
    </p:spTree>
    <p:extLst>
      <p:ext uri="{BB962C8B-B14F-4D97-AF65-F5344CB8AC3E}">
        <p14:creationId xmlns:p14="http://schemas.microsoft.com/office/powerpoint/2010/main" val="5739478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45</a:t>
            </a:fld>
            <a:endParaRPr lang="en-US" dirty="0"/>
          </a:p>
        </p:txBody>
      </p:sp>
    </p:spTree>
    <p:extLst>
      <p:ext uri="{BB962C8B-B14F-4D97-AF65-F5344CB8AC3E}">
        <p14:creationId xmlns:p14="http://schemas.microsoft.com/office/powerpoint/2010/main" val="27218791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46</a:t>
            </a:fld>
            <a:endParaRPr lang="en-US" dirty="0"/>
          </a:p>
        </p:txBody>
      </p:sp>
    </p:spTree>
    <p:extLst>
      <p:ext uri="{BB962C8B-B14F-4D97-AF65-F5344CB8AC3E}">
        <p14:creationId xmlns:p14="http://schemas.microsoft.com/office/powerpoint/2010/main" val="38403222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47</a:t>
            </a:fld>
            <a:endParaRPr lang="en-US" dirty="0"/>
          </a:p>
        </p:txBody>
      </p:sp>
    </p:spTree>
    <p:extLst>
      <p:ext uri="{BB962C8B-B14F-4D97-AF65-F5344CB8AC3E}">
        <p14:creationId xmlns:p14="http://schemas.microsoft.com/office/powerpoint/2010/main" val="12590891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48</a:t>
            </a:fld>
            <a:endParaRPr lang="en-US" dirty="0"/>
          </a:p>
        </p:txBody>
      </p:sp>
    </p:spTree>
    <p:extLst>
      <p:ext uri="{BB962C8B-B14F-4D97-AF65-F5344CB8AC3E}">
        <p14:creationId xmlns:p14="http://schemas.microsoft.com/office/powerpoint/2010/main" val="3777580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b="1" dirty="0" smtClean="0"/>
              <a:t>Purchase or theft of nuclear material is certainly a significant risk.</a:t>
            </a:r>
          </a:p>
          <a:p>
            <a:pPr lvl="1"/>
            <a:r>
              <a:rPr lang="en-US" b="1" dirty="0"/>
              <a:t> </a:t>
            </a:r>
            <a:r>
              <a:rPr lang="en-US" b="1" dirty="0" smtClean="0"/>
              <a:t>This is one of the reason while virtually all US politicians fall on the same side of safeguarding materials and working with other countries to reduce the threat.</a:t>
            </a:r>
          </a:p>
          <a:p>
            <a:r>
              <a:rPr lang="en-US" b="1" dirty="0"/>
              <a:t> </a:t>
            </a:r>
            <a:r>
              <a:rPr lang="en-US" b="1" dirty="0" smtClean="0"/>
              <a:t>Why are commercial power reactors neither the most vulnerable or most fruitful sites for diverting nuclear materials?</a:t>
            </a:r>
          </a:p>
          <a:p>
            <a:r>
              <a:rPr lang="en-US" b="1" dirty="0"/>
              <a:t> </a:t>
            </a:r>
            <a:r>
              <a:rPr lang="en-US" b="1" dirty="0" smtClean="0"/>
              <a:t>Would you consider the storage of material from dismantled US and Russian warheads a significant risk?</a:t>
            </a:r>
          </a:p>
          <a:p>
            <a:r>
              <a:rPr lang="en-US" b="1" dirty="0"/>
              <a:t> </a:t>
            </a:r>
            <a:r>
              <a:rPr lang="en-US" b="1" dirty="0" smtClean="0"/>
              <a:t>Why might a reactor fuel reprocessing plan or </a:t>
            </a:r>
            <a:r>
              <a:rPr lang="en-US" b="1" dirty="0" err="1" smtClean="0"/>
              <a:t>HEU</a:t>
            </a:r>
            <a:r>
              <a:rPr lang="en-US" b="1" dirty="0" smtClean="0"/>
              <a:t> from a research reactor be a better bet for proliferation?</a:t>
            </a:r>
          </a:p>
          <a:p>
            <a:endParaRPr lang="en-US" b="1" dirty="0"/>
          </a:p>
          <a:p>
            <a:r>
              <a:rPr lang="en-US" b="1" dirty="0" smtClean="0"/>
              <a:t> Is a non-state actor likely to be successful with an indigenous production facility?</a:t>
            </a:r>
          </a:p>
          <a:p>
            <a:endParaRPr lang="en-US" b="1" dirty="0"/>
          </a:p>
          <a:p>
            <a:r>
              <a:rPr lang="en-US" b="1" dirty="0" smtClean="0"/>
              <a:t> What kind of indicators might alarm us to the presence of a clandestine facility?</a:t>
            </a:r>
          </a:p>
          <a:p>
            <a:pPr lvl="1"/>
            <a:r>
              <a:rPr lang="en-US" dirty="0"/>
              <a:t> </a:t>
            </a:r>
            <a:r>
              <a:rPr lang="en-US" dirty="0" smtClean="0"/>
              <a:t>Specialized materials</a:t>
            </a:r>
          </a:p>
          <a:p>
            <a:pPr lvl="1"/>
            <a:r>
              <a:rPr lang="en-US" dirty="0"/>
              <a:t> </a:t>
            </a:r>
            <a:r>
              <a:rPr lang="en-US" dirty="0" err="1" smtClean="0"/>
              <a:t>HUMINT</a:t>
            </a:r>
            <a:endParaRPr lang="en-US" dirty="0" smtClean="0"/>
          </a:p>
          <a:p>
            <a:pPr lvl="1"/>
            <a:r>
              <a:rPr lang="en-US" dirty="0"/>
              <a:t> </a:t>
            </a:r>
            <a:r>
              <a:rPr lang="en-US" dirty="0" smtClean="0"/>
              <a:t>Unexplained expenditures.</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a:t>
            </a:fld>
            <a:endParaRPr lang="en-US" dirty="0"/>
          </a:p>
        </p:txBody>
      </p:sp>
    </p:spTree>
    <p:extLst>
      <p:ext uri="{BB962C8B-B14F-4D97-AF65-F5344CB8AC3E}">
        <p14:creationId xmlns:p14="http://schemas.microsoft.com/office/powerpoint/2010/main" val="3362246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49</a:t>
            </a:fld>
            <a:endParaRPr lang="en-US" dirty="0"/>
          </a:p>
        </p:txBody>
      </p:sp>
    </p:spTree>
    <p:extLst>
      <p:ext uri="{BB962C8B-B14F-4D97-AF65-F5344CB8AC3E}">
        <p14:creationId xmlns:p14="http://schemas.microsoft.com/office/powerpoint/2010/main" val="31117875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First </a:t>
            </a:r>
            <a:r>
              <a:rPr lang="en-US" dirty="0" err="1" smtClean="0"/>
              <a:t>Pugwash</a:t>
            </a:r>
            <a:r>
              <a:rPr lang="en-US" dirty="0" smtClean="0"/>
              <a:t> Conference – </a:t>
            </a:r>
            <a:r>
              <a:rPr lang="en-US" dirty="0" err="1" smtClean="0"/>
              <a:t>Pugwash</a:t>
            </a:r>
            <a:r>
              <a:rPr lang="en-US" dirty="0" smtClean="0"/>
              <a:t> Nova Scotia – in response to the Russell-Einstein Manifesto</a:t>
            </a:r>
            <a:endParaRPr lang="en-US" dirty="0"/>
          </a:p>
        </p:txBody>
      </p:sp>
      <p:sp>
        <p:nvSpPr>
          <p:cNvPr id="4" name="Slide Number Placeholder 3"/>
          <p:cNvSpPr>
            <a:spLocks noGrp="1"/>
          </p:cNvSpPr>
          <p:nvPr>
            <p:ph type="sldNum" sz="quarter" idx="10"/>
          </p:nvPr>
        </p:nvSpPr>
        <p:spPr/>
        <p:txBody>
          <a:bodyPr/>
          <a:lstStyle/>
          <a:p>
            <a:fld id="{7A6DAFE3-7A71-4473-BBB4-5F8B317FF4AA}" type="slidenum">
              <a:rPr lang="en-US" smtClean="0"/>
              <a:pPr/>
              <a:t>50</a:t>
            </a:fld>
            <a:endParaRPr lang="en-US"/>
          </a:p>
        </p:txBody>
      </p:sp>
    </p:spTree>
    <p:extLst>
      <p:ext uri="{BB962C8B-B14F-4D97-AF65-F5344CB8AC3E}">
        <p14:creationId xmlns:p14="http://schemas.microsoft.com/office/powerpoint/2010/main" val="21425495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51</a:t>
            </a:fld>
            <a:endParaRPr lang="en-US" dirty="0"/>
          </a:p>
        </p:txBody>
      </p:sp>
    </p:spTree>
    <p:extLst>
      <p:ext uri="{BB962C8B-B14F-4D97-AF65-F5344CB8AC3E}">
        <p14:creationId xmlns:p14="http://schemas.microsoft.com/office/powerpoint/2010/main" val="4185389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ts val="400"/>
              </a:spcBef>
              <a:spcAft>
                <a:spcPts val="400"/>
              </a:spcAft>
              <a:buClrTx/>
              <a:buSzPct val="90000"/>
              <a:buFont typeface="Courier New" pitchFamily="49" charset="0"/>
              <a:buChar char="o"/>
              <a:tabLst/>
              <a:defRPr/>
            </a:pPr>
            <a:r>
              <a:rPr lang="en-US" dirty="0" smtClean="0"/>
              <a:t> </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5</a:t>
            </a:fld>
            <a:endParaRPr lang="en-US" dirty="0"/>
          </a:p>
        </p:txBody>
      </p:sp>
    </p:spTree>
    <p:extLst>
      <p:ext uri="{BB962C8B-B14F-4D97-AF65-F5344CB8AC3E}">
        <p14:creationId xmlns:p14="http://schemas.microsoft.com/office/powerpoint/2010/main" val="2415697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b="1" dirty="0" smtClean="0"/>
              <a:t>We see here some of the critical equipment and/or technologies associated with Uranium enrichment.</a:t>
            </a:r>
          </a:p>
          <a:p>
            <a:endParaRPr lang="en-US" b="1" dirty="0"/>
          </a:p>
          <a:p>
            <a:r>
              <a:rPr lang="en-US" b="1" dirty="0" smtClean="0"/>
              <a:t> How might future technological advances make it more difficult to detect proliferation activities?</a:t>
            </a:r>
            <a:endParaRPr lang="en-US"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6</a:t>
            </a:fld>
            <a:endParaRPr lang="en-US" dirty="0"/>
          </a:p>
        </p:txBody>
      </p:sp>
    </p:spTree>
    <p:extLst>
      <p:ext uri="{BB962C8B-B14F-4D97-AF65-F5344CB8AC3E}">
        <p14:creationId xmlns:p14="http://schemas.microsoft.com/office/powerpoint/2010/main" val="3245250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eaLnBrk="1" hangingPunct="1">
              <a:lnSpc>
                <a:spcPct val="95000"/>
              </a:lnSpc>
            </a:pP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7</a:t>
            </a:fld>
            <a:endParaRPr lang="en-US" dirty="0"/>
          </a:p>
        </p:txBody>
      </p:sp>
    </p:spTree>
    <p:extLst>
      <p:ext uri="{BB962C8B-B14F-4D97-AF65-F5344CB8AC3E}">
        <p14:creationId xmlns:p14="http://schemas.microsoft.com/office/powerpoint/2010/main" val="3041422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300"/>
              </a:spcBef>
              <a:spcAft>
                <a:spcPts val="300"/>
              </a:spcAft>
            </a:pPr>
            <a:r>
              <a:rPr lang="en-US" dirty="0" smtClean="0"/>
              <a:t> </a:t>
            </a:r>
            <a:r>
              <a:rPr lang="en-US" b="1" dirty="0" smtClean="0"/>
              <a:t>How might the activities of scientists tip us off that proliferation is occurring?</a:t>
            </a:r>
          </a:p>
          <a:p>
            <a:pPr>
              <a:spcBef>
                <a:spcPts val="300"/>
              </a:spcBef>
              <a:spcAft>
                <a:spcPts val="300"/>
              </a:spcAft>
            </a:pPr>
            <a:r>
              <a:rPr lang="en-US" b="1" dirty="0"/>
              <a:t> </a:t>
            </a:r>
            <a:r>
              <a:rPr lang="en-US" b="1" dirty="0" smtClean="0"/>
              <a:t>Have leader declarations always been true?</a:t>
            </a:r>
          </a:p>
          <a:p>
            <a:pPr lvl="1">
              <a:spcBef>
                <a:spcPts val="300"/>
              </a:spcBef>
              <a:spcAft>
                <a:spcPts val="300"/>
              </a:spcAft>
            </a:pPr>
            <a:r>
              <a:rPr lang="en-US" b="1" dirty="0"/>
              <a:t> </a:t>
            </a:r>
            <a:r>
              <a:rPr lang="en-US" dirty="0" smtClean="0"/>
              <a:t>Korea vs. Iran</a:t>
            </a:r>
          </a:p>
          <a:p>
            <a:pPr>
              <a:spcBef>
                <a:spcPts val="300"/>
              </a:spcBef>
              <a:spcAft>
                <a:spcPts val="300"/>
              </a:spcAft>
            </a:pPr>
            <a:r>
              <a:rPr lang="en-US" dirty="0" smtClean="0"/>
              <a:t> </a:t>
            </a:r>
            <a:r>
              <a:rPr lang="en-US" b="1" dirty="0" smtClean="0"/>
              <a:t>How have advances in computational power and computer modeling impacted the ability to model weapons?</a:t>
            </a:r>
          </a:p>
          <a:p>
            <a:pPr>
              <a:spcBef>
                <a:spcPts val="300"/>
              </a:spcBef>
              <a:spcAft>
                <a:spcPts val="300"/>
              </a:spcAft>
            </a:pPr>
            <a:r>
              <a:rPr lang="en-US" b="1" dirty="0"/>
              <a:t> </a:t>
            </a:r>
            <a:r>
              <a:rPr lang="en-US" b="1" dirty="0" smtClean="0"/>
              <a:t>How does the precision of modern equipment compare to what the US used in World War II?</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8</a:t>
            </a:fld>
            <a:endParaRPr lang="en-US" dirty="0"/>
          </a:p>
        </p:txBody>
      </p:sp>
    </p:spTree>
    <p:extLst>
      <p:ext uri="{BB962C8B-B14F-4D97-AF65-F5344CB8AC3E}">
        <p14:creationId xmlns:p14="http://schemas.microsoft.com/office/powerpoint/2010/main" val="817025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1597522-3AA0-45D6-BCFB-857F3BFF2195}"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CFADCCB-7F75-481D-B0BC-5F872DFA27C7}"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642177-B08F-464D-84FE-297AD05C0AE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23" descr="afsym"/>
          <p:cNvPicPr>
            <a:picLocks noChangeAspect="1" noChangeArrowheads="1"/>
          </p:cNvPicPr>
          <p:nvPr userDrawn="1"/>
        </p:nvPicPr>
        <p:blipFill>
          <a:blip r:embed="rId2" cstate="print"/>
          <a:srcRect l="12151" r="8411" b="30769"/>
          <a:stretch>
            <a:fillRect/>
          </a:stretch>
        </p:blipFill>
        <p:spPr bwMode="auto">
          <a:xfrm>
            <a:off x="0" y="76200"/>
            <a:ext cx="990600" cy="855663"/>
          </a:xfrm>
          <a:prstGeom prst="rect">
            <a:avLst/>
          </a:prstGeom>
          <a:noFill/>
          <a:ln w="9525">
            <a:noFill/>
            <a:miter lim="800000"/>
            <a:headEnd/>
            <a:tailEnd/>
          </a:ln>
        </p:spPr>
      </p:pic>
      <p:pic>
        <p:nvPicPr>
          <p:cNvPr id="5" name="Picture 17" descr="AFIT(good)"/>
          <p:cNvPicPr>
            <a:picLocks noChangeAspect="1" noChangeArrowheads="1"/>
          </p:cNvPicPr>
          <p:nvPr userDrawn="1"/>
        </p:nvPicPr>
        <p:blipFill>
          <a:blip r:embed="rId3" cstate="print">
            <a:duotone>
              <a:prstClr val="black"/>
              <a:srgbClr val="3333CC">
                <a:tint val="45000"/>
                <a:satMod val="400000"/>
              </a:srgbClr>
            </a:duotone>
          </a:blip>
          <a:srcRect/>
          <a:stretch>
            <a:fillRect/>
          </a:stretch>
        </p:blipFill>
        <p:spPr bwMode="auto">
          <a:xfrm>
            <a:off x="7772400" y="181752"/>
            <a:ext cx="1295400" cy="621388"/>
          </a:xfrm>
          <a:prstGeom prst="rect">
            <a:avLst/>
          </a:prstGeom>
          <a:noFill/>
          <a:ln w="9525">
            <a:noFill/>
            <a:miter lim="800000"/>
            <a:headEnd/>
            <a:tailEnd/>
          </a:ln>
        </p:spPr>
      </p:pic>
      <p:sp>
        <p:nvSpPr>
          <p:cNvPr id="6" name="Rectangle 10"/>
          <p:cNvSpPr>
            <a:spLocks noChangeArrowheads="1"/>
          </p:cNvSpPr>
          <p:nvPr userDrawn="1"/>
        </p:nvSpPr>
        <p:spPr bwMode="auto">
          <a:xfrm flipV="1">
            <a:off x="0" y="1049338"/>
            <a:ext cx="8607425" cy="92075"/>
          </a:xfrm>
          <a:prstGeom prst="rect">
            <a:avLst/>
          </a:prstGeom>
          <a:gradFill rotWithShape="0">
            <a:gsLst>
              <a:gs pos="0">
                <a:srgbClr val="3333CC"/>
              </a:gs>
              <a:gs pos="100000">
                <a:srgbClr val="DDDDDD"/>
              </a:gs>
            </a:gsLst>
            <a:lin ang="0" scaled="1"/>
          </a:gradFill>
          <a:ln w="9525">
            <a:noFill/>
            <a:miter lim="800000"/>
            <a:headEnd/>
            <a:tailEnd/>
          </a:ln>
        </p:spPr>
        <p:txBody>
          <a:bodyPr wrap="none" anchor="ctr"/>
          <a:lstStyle/>
          <a:p>
            <a:pPr algn="ctr" eaLnBrk="0" hangingPunct="0">
              <a:defRPr/>
            </a:pPr>
            <a:endParaRPr lang="en-US">
              <a:solidFill>
                <a:srgbClr val="000000"/>
              </a:solidFill>
            </a:endParaRPr>
          </a:p>
        </p:txBody>
      </p:sp>
      <p:sp>
        <p:nvSpPr>
          <p:cNvPr id="7" name="Title 1"/>
          <p:cNvSpPr>
            <a:spLocks noGrp="1"/>
          </p:cNvSpPr>
          <p:nvPr>
            <p:ph type="title"/>
          </p:nvPr>
        </p:nvSpPr>
        <p:spPr>
          <a:xfrm>
            <a:off x="1019665" y="76200"/>
            <a:ext cx="6629400" cy="914400"/>
          </a:xfrm>
        </p:spPr>
        <p:txBody>
          <a:bodyPr>
            <a:normAutofit/>
          </a:bodyPr>
          <a:lstStyle>
            <a:lvl1pPr>
              <a:defRPr sz="3200">
                <a:latin typeface="+mj-lt"/>
              </a:defRPr>
            </a:lvl1pPr>
          </a:lstStyle>
          <a:p>
            <a:r>
              <a:rPr lang="en-US" dirty="0" smtClean="0"/>
              <a:t>Click to edit Master title style</a:t>
            </a:r>
            <a:endParaRPr lang="en-US" dirty="0"/>
          </a:p>
        </p:txBody>
      </p:sp>
      <p:sp>
        <p:nvSpPr>
          <p:cNvPr id="8" name="Content Placeholder 2"/>
          <p:cNvSpPr>
            <a:spLocks noGrp="1"/>
          </p:cNvSpPr>
          <p:nvPr>
            <p:ph idx="1"/>
          </p:nvPr>
        </p:nvSpPr>
        <p:spPr>
          <a:xfrm>
            <a:off x="305584" y="1219200"/>
            <a:ext cx="8609816" cy="5181600"/>
          </a:xfrm>
        </p:spPr>
        <p:txBody>
          <a:bodyPr/>
          <a:lstStyle>
            <a:lvl1pPr>
              <a:lnSpc>
                <a:spcPts val="2600"/>
              </a:lnSpc>
              <a:defRPr sz="2400">
                <a:latin typeface="+mj-lt"/>
              </a:defRPr>
            </a:lvl1pPr>
            <a:lvl2pPr>
              <a:lnSpc>
                <a:spcPts val="2200"/>
              </a:lnSpc>
              <a:defRPr sz="2000">
                <a:latin typeface="+mj-lt"/>
              </a:defRPr>
            </a:lvl2pPr>
            <a:lvl3pPr>
              <a:lnSpc>
                <a:spcPts val="2000"/>
              </a:lnSpc>
              <a:defRPr sz="1800">
                <a:latin typeface="+mj-lt"/>
              </a:defRPr>
            </a:lvl3pPr>
            <a:lvl4pPr>
              <a:lnSpc>
                <a:spcPts val="2000"/>
              </a:lnSpc>
              <a:defRPr sz="1800">
                <a:latin typeface="+mj-lt"/>
              </a:defRPr>
            </a:lvl4pPr>
            <a:lvl5pPr>
              <a:lnSpc>
                <a:spcPts val="2000"/>
              </a:lnSpc>
              <a:defRPr sz="18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10"/>
          </p:nvPr>
        </p:nvSpPr>
        <p:spPr>
          <a:xfrm>
            <a:off x="8153400" y="6477000"/>
            <a:ext cx="685800" cy="254000"/>
          </a:xfrm>
        </p:spPr>
        <p:txBody>
          <a:bodyPr/>
          <a:lstStyle>
            <a:lvl1pPr>
              <a:defRPr baseline="0">
                <a:solidFill>
                  <a:schemeClr val="bg1">
                    <a:lumMod val="50000"/>
                  </a:schemeClr>
                </a:solidFill>
              </a:defRPr>
            </a:lvl1pPr>
          </a:lstStyle>
          <a:p>
            <a:pPr>
              <a:defRPr/>
            </a:pPr>
            <a:fld id="{76F04BF1-2421-4B87-9D3B-4CE200B1E0D4}"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DCCC122-DBC5-4662-ADE7-E90384C8C0F0}"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13F329F-550A-4B39-8043-2B07BA3090E0}"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A13E9A3-087D-4C2B-ACAE-57EC6D05CD1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FAA24EC-F413-4E74-BBC7-4B8A157DAAB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711DCAC-A04D-4864-B838-9DF2A3DB39A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E2B6E9F-112B-4B93-866C-04963C49C83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7889B09-BDDB-4731-9CE6-FB7290662C3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2F5574F4-43EA-4AB7-8006-0862DA29D8B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www.gwu.edu/~nsarchiv/NSAEBB/NSAEBB184/FR09.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2"/>
          <p:cNvSpPr txBox="1">
            <a:spLocks noChangeArrowheads="1"/>
          </p:cNvSpPr>
          <p:nvPr/>
        </p:nvSpPr>
        <p:spPr bwMode="auto">
          <a:xfrm>
            <a:off x="609600" y="330200"/>
            <a:ext cx="8153400" cy="777875"/>
          </a:xfrm>
          <a:prstGeom prst="rect">
            <a:avLst/>
          </a:prstGeom>
          <a:noFill/>
          <a:ln w="9525">
            <a:noFill/>
            <a:miter lim="800000"/>
            <a:headEnd/>
            <a:tailEnd/>
          </a:ln>
          <a:effectLst/>
        </p:spPr>
        <p:txBody>
          <a:bodyPr lIns="100303" tIns="50151" rIns="100303" bIns="50151">
            <a:spAutoFit/>
          </a:bodyPr>
          <a:lstStyle/>
          <a:p>
            <a:pPr defTabSz="1003300" fontAlgn="auto">
              <a:spcBef>
                <a:spcPts val="0"/>
              </a:spcBef>
              <a:spcAft>
                <a:spcPts val="0"/>
              </a:spcAft>
              <a:defRPr/>
            </a:pPr>
            <a:r>
              <a:rPr lang="en-US" sz="4400" b="1" dirty="0">
                <a:solidFill>
                  <a:srgbClr val="000066"/>
                </a:solidFill>
                <a:effectLst>
                  <a:outerShdw blurRad="38100" dist="38100" dir="2700000" algn="tl">
                    <a:srgbClr val="C0C0C0"/>
                  </a:outerShdw>
                </a:effectLst>
                <a:latin typeface="+mn-lt"/>
                <a:cs typeface="+mn-cs"/>
              </a:rPr>
              <a:t>Air Force Institute of Technology</a:t>
            </a:r>
            <a:endParaRPr lang="en-US" sz="4400" b="1" dirty="0">
              <a:effectLst>
                <a:outerShdw blurRad="38100" dist="38100" dir="2700000" algn="tl">
                  <a:srgbClr val="C0C0C0"/>
                </a:outerShdw>
              </a:effectLst>
              <a:latin typeface="+mn-lt"/>
              <a:cs typeface="+mn-cs"/>
            </a:endParaRPr>
          </a:p>
        </p:txBody>
      </p:sp>
      <p:pic>
        <p:nvPicPr>
          <p:cNvPr id="3076" name="Picture 3"/>
          <p:cNvPicPr>
            <a:picLocks noChangeAspect="1" noChangeArrowheads="1"/>
          </p:cNvPicPr>
          <p:nvPr/>
        </p:nvPicPr>
        <p:blipFill>
          <a:blip r:embed="rId3" cstate="print"/>
          <a:srcRect l="1755" r="-2144" b="-21831"/>
          <a:stretch>
            <a:fillRect/>
          </a:stretch>
        </p:blipFill>
        <p:spPr bwMode="auto">
          <a:xfrm>
            <a:off x="404813" y="2163763"/>
            <a:ext cx="4319587" cy="3627437"/>
          </a:xfrm>
          <a:prstGeom prst="rect">
            <a:avLst/>
          </a:prstGeom>
          <a:solidFill>
            <a:schemeClr val="bg1"/>
          </a:solidFill>
          <a:ln w="9525">
            <a:noFill/>
            <a:miter lim="800000"/>
            <a:headEnd/>
            <a:tailEnd/>
          </a:ln>
        </p:spPr>
      </p:pic>
      <p:pic>
        <p:nvPicPr>
          <p:cNvPr id="3077" name="Picture 6" descr="shield"/>
          <p:cNvPicPr>
            <a:picLocks noChangeAspect="1" noChangeArrowheads="1"/>
          </p:cNvPicPr>
          <p:nvPr/>
        </p:nvPicPr>
        <p:blipFill>
          <a:blip r:embed="rId4" cstate="print"/>
          <a:srcRect/>
          <a:stretch>
            <a:fillRect/>
          </a:stretch>
        </p:blipFill>
        <p:spPr bwMode="auto">
          <a:xfrm>
            <a:off x="2020888" y="2076450"/>
            <a:ext cx="1031875" cy="1154113"/>
          </a:xfrm>
          <a:prstGeom prst="rect">
            <a:avLst/>
          </a:prstGeom>
          <a:noFill/>
          <a:ln w="9525">
            <a:noFill/>
            <a:miter lim="800000"/>
            <a:headEnd/>
            <a:tailEnd/>
          </a:ln>
        </p:spPr>
      </p:pic>
      <p:pic>
        <p:nvPicPr>
          <p:cNvPr id="3078" name="Picture 17"/>
          <p:cNvPicPr>
            <a:picLocks noChangeAspect="1" noChangeArrowheads="1"/>
          </p:cNvPicPr>
          <p:nvPr/>
        </p:nvPicPr>
        <p:blipFill>
          <a:blip r:embed="rId5" cstate="print"/>
          <a:srcRect/>
          <a:stretch>
            <a:fillRect/>
          </a:stretch>
        </p:blipFill>
        <p:spPr bwMode="auto">
          <a:xfrm>
            <a:off x="63500" y="6183313"/>
            <a:ext cx="9004300" cy="565150"/>
          </a:xfrm>
          <a:prstGeom prst="rect">
            <a:avLst/>
          </a:prstGeom>
          <a:noFill/>
          <a:ln w="9525">
            <a:noFill/>
            <a:miter lim="800000"/>
            <a:headEnd/>
            <a:tailEnd/>
          </a:ln>
        </p:spPr>
      </p:pic>
      <p:sp>
        <p:nvSpPr>
          <p:cNvPr id="3079" name="Text Box 4"/>
          <p:cNvSpPr txBox="1">
            <a:spLocks noChangeArrowheads="1"/>
          </p:cNvSpPr>
          <p:nvPr/>
        </p:nvSpPr>
        <p:spPr bwMode="auto">
          <a:xfrm>
            <a:off x="514350" y="5715000"/>
            <a:ext cx="8099425" cy="400050"/>
          </a:xfrm>
          <a:prstGeom prst="rect">
            <a:avLst/>
          </a:prstGeom>
          <a:noFill/>
          <a:ln w="9525">
            <a:noFill/>
            <a:miter lim="800000"/>
            <a:headEnd/>
            <a:tailEnd/>
          </a:ln>
        </p:spPr>
        <p:txBody>
          <a:bodyPr lIns="91416" tIns="45708" rIns="91416" bIns="45708">
            <a:spAutoFit/>
          </a:bodyPr>
          <a:lstStyle/>
          <a:p>
            <a:pPr algn="ctr" eaLnBrk="0" hangingPunct="0"/>
            <a:r>
              <a:rPr lang="en-US" sz="2000" b="1" i="1">
                <a:latin typeface="Calibri" pitchFamily="34" charset="0"/>
              </a:rPr>
              <a:t>E d u c a t i n g   t h e   W o r l d ’s   B e s t  M i l i t a r y</a:t>
            </a:r>
          </a:p>
        </p:txBody>
      </p:sp>
      <p:sp>
        <p:nvSpPr>
          <p:cNvPr id="15" name="Text Box 2"/>
          <p:cNvSpPr txBox="1">
            <a:spLocks noChangeArrowheads="1"/>
          </p:cNvSpPr>
          <p:nvPr/>
        </p:nvSpPr>
        <p:spPr bwMode="auto">
          <a:xfrm>
            <a:off x="368300" y="1054100"/>
            <a:ext cx="8153400" cy="469900"/>
          </a:xfrm>
          <a:prstGeom prst="rect">
            <a:avLst/>
          </a:prstGeom>
          <a:noFill/>
          <a:ln w="9525">
            <a:noFill/>
            <a:miter lim="800000"/>
            <a:headEnd/>
            <a:tailEnd/>
          </a:ln>
          <a:effectLst/>
        </p:spPr>
        <p:txBody>
          <a:bodyPr lIns="100303" tIns="50151" rIns="100303" bIns="50151">
            <a:spAutoFit/>
          </a:bodyPr>
          <a:lstStyle/>
          <a:p>
            <a:pPr algn="ctr" defTabSz="1003300" fontAlgn="auto">
              <a:spcBef>
                <a:spcPts val="0"/>
              </a:spcBef>
              <a:spcAft>
                <a:spcPts val="0"/>
              </a:spcAft>
              <a:defRPr/>
            </a:pPr>
            <a:r>
              <a:rPr lang="en-US" sz="2400" b="1" dirty="0">
                <a:solidFill>
                  <a:srgbClr val="000066"/>
                </a:solidFill>
                <a:effectLst>
                  <a:outerShdw blurRad="38100" dist="38100" dir="2700000" algn="tl">
                    <a:srgbClr val="C0C0C0"/>
                  </a:outerShdw>
                </a:effectLst>
                <a:latin typeface="+mn-lt"/>
                <a:cs typeface="+mn-cs"/>
              </a:rPr>
              <a:t>NENG 791 – Proliferation of Weapons of Mass Destruction</a:t>
            </a:r>
            <a:endParaRPr lang="en-US" sz="2400" b="1" dirty="0">
              <a:effectLst>
                <a:outerShdw blurRad="38100" dist="38100" dir="2700000" algn="tl">
                  <a:srgbClr val="C0C0C0"/>
                </a:outerShdw>
              </a:effectLst>
              <a:latin typeface="+mn-lt"/>
              <a:cs typeface="+mn-cs"/>
            </a:endParaRPr>
          </a:p>
        </p:txBody>
      </p:sp>
      <p:sp>
        <p:nvSpPr>
          <p:cNvPr id="11" name="Text Box 7"/>
          <p:cNvSpPr txBox="1">
            <a:spLocks noChangeArrowheads="1"/>
          </p:cNvSpPr>
          <p:nvPr/>
        </p:nvSpPr>
        <p:spPr bwMode="auto">
          <a:xfrm>
            <a:off x="4038600" y="1670948"/>
            <a:ext cx="5029200" cy="2177032"/>
          </a:xfrm>
          <a:prstGeom prst="rect">
            <a:avLst/>
          </a:prstGeom>
          <a:solidFill>
            <a:srgbClr val="FFFFFF"/>
          </a:solidFill>
          <a:ln w="9525">
            <a:noFill/>
            <a:miter lim="800000"/>
            <a:headEnd/>
            <a:tailEnd/>
          </a:ln>
          <a:effectLst/>
        </p:spPr>
        <p:txBody>
          <a:bodyPr wrap="square" lIns="83338" tIns="41669" rIns="83338" bIns="41669">
            <a:spAutoFit/>
          </a:bodyPr>
          <a:lstStyle/>
          <a:p>
            <a:pPr algn="ctr" eaLnBrk="0" fontAlgn="auto" hangingPunct="0">
              <a:spcBef>
                <a:spcPts val="0"/>
              </a:spcBef>
              <a:spcAft>
                <a:spcPts val="0"/>
              </a:spcAft>
              <a:defRPr/>
            </a:pPr>
            <a:r>
              <a:rPr lang="en-US" sz="2400" kern="0" dirty="0">
                <a:solidFill>
                  <a:sysClr val="windowText" lastClr="000000"/>
                </a:solidFill>
                <a:cs typeface="+mn-cs"/>
              </a:rPr>
              <a:t/>
            </a:r>
            <a:br>
              <a:rPr lang="en-US" sz="2400" kern="0" dirty="0">
                <a:solidFill>
                  <a:sysClr val="windowText" lastClr="000000"/>
                </a:solidFill>
                <a:cs typeface="+mn-cs"/>
              </a:rPr>
            </a:br>
            <a:r>
              <a:rPr lang="en-US" sz="3600" b="1" kern="0" dirty="0" smtClean="0">
                <a:solidFill>
                  <a:srgbClr val="000066"/>
                </a:solidFill>
                <a:effectLst>
                  <a:outerShdw blurRad="38100" dist="38100" dir="2700000" algn="tl">
                    <a:srgbClr val="C0C0C0"/>
                  </a:outerShdw>
                </a:effectLst>
                <a:latin typeface="Calibri" pitchFamily="34" charset="0"/>
                <a:cs typeface="+mn-cs"/>
              </a:rPr>
              <a:t>Signatures of Nuclear Proliferation Activities</a:t>
            </a:r>
            <a:endParaRPr lang="en-US" sz="3600" b="1" kern="0" dirty="0">
              <a:solidFill>
                <a:srgbClr val="000066"/>
              </a:solidFill>
              <a:effectLst>
                <a:outerShdw blurRad="38100" dist="38100" dir="2700000" algn="tl">
                  <a:srgbClr val="C0C0C0"/>
                </a:outerShdw>
              </a:effectLst>
              <a:latin typeface="Calibri" pitchFamily="34" charset="0"/>
              <a:cs typeface="+mn-cs"/>
            </a:endParaRPr>
          </a:p>
          <a:p>
            <a:pPr algn="ctr" eaLnBrk="0" fontAlgn="auto" hangingPunct="0">
              <a:spcBef>
                <a:spcPts val="0"/>
              </a:spcBef>
              <a:spcAft>
                <a:spcPts val="0"/>
              </a:spcAft>
              <a:defRPr/>
            </a:pPr>
            <a:endParaRPr lang="en-US" sz="2000" kern="0" dirty="0" smtClean="0">
              <a:solidFill>
                <a:sysClr val="windowText" lastClr="000000"/>
              </a:solidFill>
              <a:effectLst>
                <a:outerShdw blurRad="38100" dist="38100" dir="2700000" algn="tl">
                  <a:srgbClr val="C0C0C0"/>
                </a:outerShdw>
              </a:effectLst>
              <a:cs typeface="+mn-cs"/>
            </a:endParaRPr>
          </a:p>
          <a:p>
            <a:pPr algn="ctr" eaLnBrk="0" fontAlgn="auto" hangingPunct="0">
              <a:spcBef>
                <a:spcPts val="0"/>
              </a:spcBef>
              <a:spcAft>
                <a:spcPts val="0"/>
              </a:spcAft>
              <a:defRPr/>
            </a:pPr>
            <a:r>
              <a:rPr lang="en-US" sz="2000" kern="0" dirty="0" smtClean="0">
                <a:solidFill>
                  <a:sysClr val="windowText" lastClr="000000"/>
                </a:solidFill>
                <a:effectLst>
                  <a:outerShdw blurRad="38100" dist="38100" dir="2700000" algn="tl">
                    <a:srgbClr val="C0C0C0"/>
                  </a:outerShdw>
                </a:effectLst>
                <a:cs typeface="+mn-cs"/>
              </a:rPr>
              <a:t>Lt Col Fee</a:t>
            </a:r>
            <a:endParaRPr lang="en-US" sz="2000" kern="0" dirty="0">
              <a:solidFill>
                <a:sysClr val="windowText" lastClr="000000"/>
              </a:solidFill>
              <a:effectLst>
                <a:outerShdw blurRad="38100" dist="38100" dir="2700000" algn="tl">
                  <a:srgbClr val="C0C0C0"/>
                </a:outerShdw>
              </a:effectLst>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5584" y="1219200"/>
            <a:ext cx="4952216" cy="2851356"/>
          </a:xfrm>
        </p:spPr>
        <p:txBody>
          <a:bodyPr/>
          <a:lstStyle/>
          <a:p>
            <a:r>
              <a:rPr lang="en-US" dirty="0" smtClean="0"/>
              <a:t>Nuclear laboratory experiments</a:t>
            </a:r>
          </a:p>
          <a:p>
            <a:pPr lvl="1" eaLnBrk="1" hangingPunct="1"/>
            <a:r>
              <a:rPr lang="en-US" dirty="0" smtClean="0"/>
              <a:t>Work </a:t>
            </a:r>
            <a:r>
              <a:rPr lang="en-US" dirty="0"/>
              <a:t>on neutron initiators</a:t>
            </a:r>
          </a:p>
          <a:p>
            <a:pPr lvl="1" eaLnBrk="1" hangingPunct="1"/>
            <a:r>
              <a:rPr lang="en-US" dirty="0"/>
              <a:t>Evidence of critical assembly accidents</a:t>
            </a:r>
          </a:p>
          <a:p>
            <a:r>
              <a:rPr lang="en-US" dirty="0" err="1" smtClean="0"/>
              <a:t>Slotin</a:t>
            </a:r>
            <a:r>
              <a:rPr lang="en-US" dirty="0" smtClean="0"/>
              <a:t> incident</a:t>
            </a:r>
          </a:p>
          <a:p>
            <a:pPr lvl="1"/>
            <a:r>
              <a:rPr lang="en-US" dirty="0" smtClean="0"/>
              <a:t>Los Alamos,  May 21, 1946</a:t>
            </a:r>
          </a:p>
          <a:p>
            <a:pPr lvl="1"/>
            <a:r>
              <a:rPr lang="en-US" dirty="0" smtClean="0"/>
              <a:t>Criticality experiment</a:t>
            </a:r>
          </a:p>
          <a:p>
            <a:pPr lvl="1"/>
            <a:r>
              <a:rPr lang="en-US" dirty="0" smtClean="0"/>
              <a:t>Beryllium neutron reflector</a:t>
            </a:r>
          </a:p>
          <a:p>
            <a:pPr lvl="1"/>
            <a:r>
              <a:rPr lang="en-US" dirty="0" smtClean="0"/>
              <a:t>Bare plutonium core</a:t>
            </a:r>
          </a:p>
          <a:p>
            <a:pPr lvl="1"/>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9</a:t>
            </a:fld>
            <a:endParaRPr lang="en-US" dirty="0"/>
          </a:p>
        </p:txBody>
      </p:sp>
      <p:pic>
        <p:nvPicPr>
          <p:cNvPr id="5" name="Picture 4" descr="4-8 Slotin.jpg"/>
          <p:cNvPicPr>
            <a:picLocks noChangeAspect="1"/>
          </p:cNvPicPr>
          <p:nvPr/>
        </p:nvPicPr>
        <p:blipFill>
          <a:blip r:embed="rId3" cstate="print"/>
          <a:stretch>
            <a:fillRect/>
          </a:stretch>
        </p:blipFill>
        <p:spPr>
          <a:xfrm>
            <a:off x="5992524" y="1219200"/>
            <a:ext cx="2770476" cy="2057400"/>
          </a:xfrm>
          <a:prstGeom prst="rect">
            <a:avLst/>
          </a:prstGeom>
        </p:spPr>
      </p:pic>
      <p:pic>
        <p:nvPicPr>
          <p:cNvPr id="6" name="Picture 5" descr="4-8 Slotin2.jpg"/>
          <p:cNvPicPr>
            <a:picLocks noChangeAspect="1"/>
          </p:cNvPicPr>
          <p:nvPr/>
        </p:nvPicPr>
        <p:blipFill>
          <a:blip r:embed="rId4" cstate="print"/>
          <a:srcRect l="7500" t="5308"/>
          <a:stretch>
            <a:fillRect/>
          </a:stretch>
        </p:blipFill>
        <p:spPr>
          <a:xfrm>
            <a:off x="4781366" y="3733800"/>
            <a:ext cx="3981633" cy="2660047"/>
          </a:xfrm>
          <a:prstGeom prst="rect">
            <a:avLst/>
          </a:prstGeom>
        </p:spPr>
      </p:pic>
      <p:sp>
        <p:nvSpPr>
          <p:cNvPr id="9" name="Title 1"/>
          <p:cNvSpPr>
            <a:spLocks noGrp="1"/>
          </p:cNvSpPr>
          <p:nvPr>
            <p:ph type="title"/>
          </p:nvPr>
        </p:nvSpPr>
        <p:spPr/>
        <p:txBody>
          <a:bodyPr>
            <a:normAutofit/>
          </a:bodyPr>
          <a:lstStyle/>
          <a:p>
            <a:r>
              <a:rPr lang="en-US" dirty="0" smtClean="0"/>
              <a:t>Weapon Design and Intent</a:t>
            </a:r>
            <a:br>
              <a:rPr lang="en-US" dirty="0" smtClean="0"/>
            </a:br>
            <a:r>
              <a:rPr lang="en-US" sz="1800" dirty="0" smtClean="0"/>
              <a:t>(2 of 2)</a:t>
            </a:r>
            <a:endParaRPr lang="en-US" sz="1800" dirty="0"/>
          </a:p>
        </p:txBody>
      </p:sp>
      <p:sp>
        <p:nvSpPr>
          <p:cNvPr id="10" name="TextBox 9"/>
          <p:cNvSpPr txBox="1"/>
          <p:nvPr/>
        </p:nvSpPr>
        <p:spPr>
          <a:xfrm>
            <a:off x="4387644" y="3349823"/>
            <a:ext cx="4529638" cy="307777"/>
          </a:xfrm>
          <a:prstGeom prst="rect">
            <a:avLst/>
          </a:prstGeom>
          <a:noFill/>
        </p:spPr>
        <p:txBody>
          <a:bodyPr wrap="none" rtlCol="0">
            <a:spAutoFit/>
          </a:bodyPr>
          <a:lstStyle/>
          <a:p>
            <a:r>
              <a:rPr lang="en-US" sz="1400" b="1" dirty="0" smtClean="0">
                <a:latin typeface="+mj-lt"/>
              </a:rPr>
              <a:t>Re-creation of Louis </a:t>
            </a:r>
            <a:r>
              <a:rPr lang="en-US" sz="1400" b="1" dirty="0" err="1" smtClean="0">
                <a:latin typeface="+mj-lt"/>
              </a:rPr>
              <a:t>Slotin</a:t>
            </a:r>
            <a:r>
              <a:rPr lang="en-US" sz="1400" b="1" dirty="0" smtClean="0">
                <a:latin typeface="+mj-lt"/>
              </a:rPr>
              <a:t> incident and radiation exposure</a:t>
            </a:r>
            <a:endParaRPr lang="en-US" sz="1400" b="1" dirty="0">
              <a:latin typeface="+mj-lt"/>
            </a:endParaRPr>
          </a:p>
        </p:txBody>
      </p:sp>
      <p:sp>
        <p:nvSpPr>
          <p:cNvPr id="11" name="Content Placeholder 2"/>
          <p:cNvSpPr txBox="1">
            <a:spLocks/>
          </p:cNvSpPr>
          <p:nvPr/>
        </p:nvSpPr>
        <p:spPr bwMode="auto">
          <a:xfrm>
            <a:off x="304800" y="4070556"/>
            <a:ext cx="4267200" cy="2667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ts val="2600"/>
              </a:lnSpc>
              <a:spcBef>
                <a:spcPct val="20000"/>
              </a:spcBef>
              <a:spcAft>
                <a:spcPct val="0"/>
              </a:spcAft>
              <a:buFont typeface="Arial" charset="0"/>
              <a:buChar char="•"/>
              <a:defRPr sz="2400" kern="1200">
                <a:solidFill>
                  <a:schemeClr val="tx1"/>
                </a:solidFill>
                <a:latin typeface="+mj-lt"/>
                <a:ea typeface="+mn-ea"/>
                <a:cs typeface="+mn-cs"/>
              </a:defRPr>
            </a:lvl1pPr>
            <a:lvl2pPr marL="742950" indent="-285750" algn="l" rtl="0" eaLnBrk="0" fontAlgn="base" hangingPunct="0">
              <a:lnSpc>
                <a:spcPts val="2200"/>
              </a:lnSpc>
              <a:spcBef>
                <a:spcPct val="20000"/>
              </a:spcBef>
              <a:spcAft>
                <a:spcPct val="0"/>
              </a:spcAft>
              <a:buFont typeface="Arial" charset="0"/>
              <a:buChar char="–"/>
              <a:defRPr sz="2000" kern="1200">
                <a:solidFill>
                  <a:schemeClr val="tx1"/>
                </a:solidFill>
                <a:latin typeface="+mj-lt"/>
                <a:ea typeface="+mn-ea"/>
                <a:cs typeface="+mn-cs"/>
              </a:defRPr>
            </a:lvl2pPr>
            <a:lvl3pPr marL="1143000" indent="-228600" algn="l" rtl="0" eaLnBrk="0" fontAlgn="base" hangingPunct="0">
              <a:lnSpc>
                <a:spcPts val="2000"/>
              </a:lnSpc>
              <a:spcBef>
                <a:spcPct val="20000"/>
              </a:spcBef>
              <a:spcAft>
                <a:spcPct val="0"/>
              </a:spcAft>
              <a:buFont typeface="Arial" charset="0"/>
              <a:buChar char="•"/>
              <a:defRPr sz="1800" kern="1200">
                <a:solidFill>
                  <a:schemeClr val="tx1"/>
                </a:solidFill>
                <a:latin typeface="+mj-lt"/>
                <a:ea typeface="+mn-ea"/>
                <a:cs typeface="+mn-cs"/>
              </a:defRPr>
            </a:lvl3pPr>
            <a:lvl4pPr marL="1600200" indent="-228600" algn="l" rtl="0" eaLnBrk="0" fontAlgn="base" hangingPunct="0">
              <a:lnSpc>
                <a:spcPts val="2000"/>
              </a:lnSpc>
              <a:spcBef>
                <a:spcPct val="20000"/>
              </a:spcBef>
              <a:spcAft>
                <a:spcPct val="0"/>
              </a:spcAft>
              <a:buFont typeface="Arial" charset="0"/>
              <a:buChar char="–"/>
              <a:defRPr sz="1800" kern="1200">
                <a:solidFill>
                  <a:schemeClr val="tx1"/>
                </a:solidFill>
                <a:latin typeface="+mj-lt"/>
                <a:ea typeface="+mn-ea"/>
                <a:cs typeface="+mn-cs"/>
              </a:defRPr>
            </a:lvl4pPr>
            <a:lvl5pPr marL="2057400" indent="-228600" algn="l" rtl="0" eaLnBrk="0" fontAlgn="base" hangingPunct="0">
              <a:lnSpc>
                <a:spcPts val="2000"/>
              </a:lnSpc>
              <a:spcBef>
                <a:spcPct val="20000"/>
              </a:spcBef>
              <a:spcAft>
                <a:spcPct val="0"/>
              </a:spcAft>
              <a:buFont typeface="Arial"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Separation device (screwdriver) slipped, causing prompt critical</a:t>
            </a:r>
          </a:p>
          <a:p>
            <a:pPr lvl="1"/>
            <a:r>
              <a:rPr lang="en-US" dirty="0" smtClean="0"/>
              <a:t>Blue glow of ionized air</a:t>
            </a:r>
          </a:p>
          <a:p>
            <a:pPr lvl="1"/>
            <a:r>
              <a:rPr lang="en-US" dirty="0" smtClean="0"/>
              <a:t>Heat wave experienced by scientists in room</a:t>
            </a:r>
          </a:p>
          <a:p>
            <a:pPr lvl="1"/>
            <a:r>
              <a:rPr lang="en-US" dirty="0" smtClean="0"/>
              <a:t>Fatal dose to </a:t>
            </a:r>
            <a:r>
              <a:rPr lang="en-US" dirty="0" err="1" smtClean="0"/>
              <a:t>Slotin</a:t>
            </a:r>
            <a:r>
              <a:rPr lang="en-US" dirty="0" smtClean="0"/>
              <a:t>; non-fatal to other scientists </a:t>
            </a:r>
          </a:p>
          <a:p>
            <a:r>
              <a:rPr lang="en-US" dirty="0" smtClean="0"/>
              <a:t>Accidents can be a signature</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Visible</a:t>
            </a:r>
          </a:p>
          <a:p>
            <a:pPr lvl="1"/>
            <a:r>
              <a:rPr lang="en-US" dirty="0" smtClean="0"/>
              <a:t>Satellite imagery</a:t>
            </a:r>
          </a:p>
          <a:p>
            <a:pPr lvl="1"/>
            <a:r>
              <a:rPr lang="en-US" dirty="0" smtClean="0"/>
              <a:t>(U)  United </a:t>
            </a:r>
            <a:r>
              <a:rPr lang="en-US" dirty="0"/>
              <a:t>States Nuclear Detonation Detection System (USNDS) </a:t>
            </a:r>
          </a:p>
          <a:p>
            <a:pPr marL="738188" lvl="1" indent="0">
              <a:buNone/>
            </a:pPr>
            <a:r>
              <a:rPr lang="en-US" sz="1800" i="1" dirty="0" smtClean="0"/>
              <a:t>“The </a:t>
            </a:r>
            <a:r>
              <a:rPr lang="en-US" sz="1800" i="1" dirty="0"/>
              <a:t>United States Nuclear Detonation (NUDET) Detection System (USNDS) is designed to detect, locate, and report nuclear detonations (NUDETs) in the earth's atmosphere and near space in near real-time. The system is designed to support nuclear force management, integrated tactical warning and attack assessment, and test ban treaty monitoring. The system includes space based sensors and ground mission processing systems. The sensor payloads use NAVSTAR Global Positioning System (GPS) navigation satellites, and Defense Support Program (DSP) satellites as host platforms</a:t>
            </a:r>
            <a:r>
              <a:rPr lang="en-US" sz="1800" i="1" dirty="0" smtClean="0"/>
              <a:t>.“</a:t>
            </a:r>
            <a:endParaRPr lang="en-US" sz="1800" i="1" dirty="0"/>
          </a:p>
          <a:p>
            <a:r>
              <a:rPr lang="en-US" dirty="0" smtClean="0"/>
              <a:t>Seismic signatures</a:t>
            </a:r>
          </a:p>
          <a:p>
            <a:r>
              <a:rPr lang="en-US" dirty="0" smtClean="0"/>
              <a:t>Atmospheric releases</a:t>
            </a:r>
          </a:p>
          <a:p>
            <a:pPr lvl="1"/>
            <a:r>
              <a:rPr lang="en-US" dirty="0" smtClean="0"/>
              <a:t>Gases</a:t>
            </a:r>
          </a:p>
          <a:p>
            <a:pPr lvl="1"/>
            <a:r>
              <a:rPr lang="en-US" dirty="0" smtClean="0"/>
              <a:t>Particulates</a:t>
            </a:r>
          </a:p>
          <a:p>
            <a:r>
              <a:rPr lang="en-US" dirty="0" smtClean="0"/>
              <a:t>Nuclear test site preparation</a:t>
            </a:r>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10</a:t>
            </a:fld>
            <a:endParaRPr lang="en-US" dirty="0"/>
          </a:p>
        </p:txBody>
      </p:sp>
      <p:sp>
        <p:nvSpPr>
          <p:cNvPr id="5" name="Title 1"/>
          <p:cNvSpPr>
            <a:spLocks noGrp="1"/>
          </p:cNvSpPr>
          <p:nvPr>
            <p:ph type="title"/>
          </p:nvPr>
        </p:nvSpPr>
        <p:spPr/>
        <p:txBody>
          <a:bodyPr>
            <a:normAutofit/>
          </a:bodyPr>
          <a:lstStyle/>
          <a:p>
            <a:r>
              <a:rPr lang="en-US" dirty="0" smtClean="0"/>
              <a:t>Weapon Testing</a:t>
            </a:r>
            <a:br>
              <a:rPr lang="en-US" dirty="0" smtClean="0"/>
            </a:br>
            <a:r>
              <a:rPr lang="en-US" sz="1800" dirty="0" smtClean="0"/>
              <a:t>(1 of 2)</a:t>
            </a:r>
            <a:endParaRPr lang="en-US" sz="18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Weapon Testing</a:t>
            </a:r>
            <a:br>
              <a:rPr lang="en-US" dirty="0"/>
            </a:br>
            <a:r>
              <a:rPr lang="en-US" sz="1800" dirty="0" smtClean="0"/>
              <a:t>(2 </a:t>
            </a:r>
            <a:r>
              <a:rPr lang="en-US" sz="1800" dirty="0"/>
              <a:t>of </a:t>
            </a:r>
            <a:r>
              <a:rPr lang="en-US" sz="1800" dirty="0" smtClean="0"/>
              <a:t>2)</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11</a:t>
            </a:fld>
            <a:endParaRPr lang="en-US" dirty="0"/>
          </a:p>
        </p:txBody>
      </p:sp>
      <p:pic>
        <p:nvPicPr>
          <p:cNvPr id="1026" name="Picture 2"/>
          <p:cNvPicPr>
            <a:picLocks noChangeAspect="1" noChangeArrowheads="1"/>
          </p:cNvPicPr>
          <p:nvPr/>
        </p:nvPicPr>
        <p:blipFill>
          <a:blip r:embed="rId3" cstate="print"/>
          <a:srcRect l="2353" t="9412" b="4314"/>
          <a:stretch>
            <a:fillRect/>
          </a:stretch>
        </p:blipFill>
        <p:spPr bwMode="auto">
          <a:xfrm>
            <a:off x="304799" y="1250732"/>
            <a:ext cx="5817045" cy="3854668"/>
          </a:xfrm>
          <a:prstGeom prst="rect">
            <a:avLst/>
          </a:prstGeom>
          <a:noFill/>
          <a:ln w="9525">
            <a:solidFill>
              <a:schemeClr val="tx1"/>
            </a:solidFill>
            <a:miter lim="800000"/>
            <a:headEnd/>
            <a:tailEnd/>
          </a:ln>
        </p:spPr>
      </p:pic>
      <p:pic>
        <p:nvPicPr>
          <p:cNvPr id="6" name="Picture 5" descr="4-8 Tunnel.jpg"/>
          <p:cNvPicPr>
            <a:picLocks noChangeAspect="1"/>
          </p:cNvPicPr>
          <p:nvPr/>
        </p:nvPicPr>
        <p:blipFill>
          <a:blip r:embed="rId4" cstate="print"/>
          <a:stretch>
            <a:fillRect/>
          </a:stretch>
        </p:blipFill>
        <p:spPr>
          <a:xfrm>
            <a:off x="6324600" y="1219200"/>
            <a:ext cx="2430098" cy="1905000"/>
          </a:xfrm>
          <a:prstGeom prst="rect">
            <a:avLst/>
          </a:prstGeom>
        </p:spPr>
      </p:pic>
      <p:sp>
        <p:nvSpPr>
          <p:cNvPr id="7" name="TextBox 6"/>
          <p:cNvSpPr txBox="1"/>
          <p:nvPr/>
        </p:nvSpPr>
        <p:spPr>
          <a:xfrm>
            <a:off x="533400" y="5181600"/>
            <a:ext cx="5584286" cy="338554"/>
          </a:xfrm>
          <a:prstGeom prst="rect">
            <a:avLst/>
          </a:prstGeom>
          <a:noFill/>
        </p:spPr>
        <p:txBody>
          <a:bodyPr wrap="none" rtlCol="0">
            <a:spAutoFit/>
          </a:bodyPr>
          <a:lstStyle/>
          <a:p>
            <a:r>
              <a:rPr lang="en-US" sz="1600" b="1" dirty="0" smtClean="0">
                <a:latin typeface="+mj-lt"/>
              </a:rPr>
              <a:t>Schematic of underground test equipment and instrumentation</a:t>
            </a:r>
            <a:endParaRPr lang="en-US" sz="1600" b="1" dirty="0">
              <a:latin typeface="+mj-lt"/>
            </a:endParaRPr>
          </a:p>
        </p:txBody>
      </p:sp>
      <p:sp>
        <p:nvSpPr>
          <p:cNvPr id="9" name="TextBox 8"/>
          <p:cNvSpPr txBox="1"/>
          <p:nvPr/>
        </p:nvSpPr>
        <p:spPr>
          <a:xfrm>
            <a:off x="6248400" y="3079532"/>
            <a:ext cx="2734898" cy="505523"/>
          </a:xfrm>
          <a:prstGeom prst="rect">
            <a:avLst/>
          </a:prstGeom>
          <a:noFill/>
        </p:spPr>
        <p:txBody>
          <a:bodyPr wrap="square" rtlCol="0">
            <a:spAutoFit/>
          </a:bodyPr>
          <a:lstStyle/>
          <a:p>
            <a:pPr>
              <a:lnSpc>
                <a:spcPts val="1600"/>
              </a:lnSpc>
            </a:pPr>
            <a:r>
              <a:rPr lang="en-US" sz="1600" b="1" dirty="0" smtClean="0">
                <a:latin typeface="+mj-lt"/>
              </a:rPr>
              <a:t>Excavation of underground test tunnel (Nevada Test Site)</a:t>
            </a:r>
            <a:endParaRPr lang="en-US" sz="1600" b="1" dirty="0">
              <a:latin typeface="+mj-lt"/>
            </a:endParaRPr>
          </a:p>
        </p:txBody>
      </p:sp>
      <p:sp>
        <p:nvSpPr>
          <p:cNvPr id="10" name="Rounded Rectangle 9"/>
          <p:cNvSpPr/>
          <p:nvPr/>
        </p:nvSpPr>
        <p:spPr>
          <a:xfrm>
            <a:off x="457200" y="6096000"/>
            <a:ext cx="78486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600" b="1" dirty="0" smtClean="0">
                <a:solidFill>
                  <a:srgbClr val="FFFF00"/>
                </a:solidFill>
                <a:effectLst>
                  <a:outerShdw blurRad="38100" dist="38100" dir="2700000" algn="tl">
                    <a:srgbClr val="000000">
                      <a:alpha val="43137"/>
                    </a:srgbClr>
                  </a:outerShdw>
                </a:effectLst>
                <a:cs typeface="Arial" charset="0"/>
              </a:rPr>
              <a:t>Whether a country chooses to test a nuclear device at full yield or at reduced yields, a suitable underground site would be highly desirable</a:t>
            </a:r>
            <a:endParaRPr lang="en-US" sz="1600" dirty="0">
              <a:solidFill>
                <a:srgbClr val="FFFF00"/>
              </a:solidFill>
            </a:endParaRPr>
          </a:p>
        </p:txBody>
      </p:sp>
      <p:pic>
        <p:nvPicPr>
          <p:cNvPr id="3" name="Picture 2"/>
          <p:cNvPicPr>
            <a:picLocks noChangeAspect="1" noChangeArrowheads="1"/>
          </p:cNvPicPr>
          <p:nvPr/>
        </p:nvPicPr>
        <p:blipFill>
          <a:blip r:embed="rId5" cstate="print"/>
          <a:srcRect l="4009" t="4631" r="4009" b="7656"/>
          <a:stretch>
            <a:fillRect/>
          </a:stretch>
        </p:blipFill>
        <p:spPr bwMode="auto">
          <a:xfrm>
            <a:off x="6266794" y="3581400"/>
            <a:ext cx="2496206" cy="1905000"/>
          </a:xfrm>
          <a:prstGeom prst="rect">
            <a:avLst/>
          </a:prstGeom>
          <a:noFill/>
          <a:ln w="9525">
            <a:noFill/>
            <a:miter lim="800000"/>
            <a:headEnd/>
            <a:tailEnd/>
          </a:ln>
        </p:spPr>
      </p:pic>
      <p:sp>
        <p:nvSpPr>
          <p:cNvPr id="11" name="TextBox 10"/>
          <p:cNvSpPr txBox="1"/>
          <p:nvPr/>
        </p:nvSpPr>
        <p:spPr>
          <a:xfrm>
            <a:off x="6235264" y="5470634"/>
            <a:ext cx="2734898" cy="505523"/>
          </a:xfrm>
          <a:prstGeom prst="rect">
            <a:avLst/>
          </a:prstGeom>
          <a:noFill/>
        </p:spPr>
        <p:txBody>
          <a:bodyPr wrap="square" rtlCol="0">
            <a:spAutoFit/>
          </a:bodyPr>
          <a:lstStyle/>
          <a:p>
            <a:pPr>
              <a:lnSpc>
                <a:spcPts val="1600"/>
              </a:lnSpc>
            </a:pPr>
            <a:r>
              <a:rPr lang="en-US" sz="1600" b="1" dirty="0" smtClean="0">
                <a:latin typeface="+mj-lt"/>
              </a:rPr>
              <a:t>Test site location prior to 1966 underground nuclear test</a:t>
            </a:r>
            <a:endParaRPr lang="en-US" sz="1600" b="1" dirty="0">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Atmospheric Detection of Pathways</a:t>
            </a:r>
            <a:endParaRPr lang="en-US" dirty="0"/>
          </a:p>
        </p:txBody>
      </p:sp>
      <p:sp>
        <p:nvSpPr>
          <p:cNvPr id="3" name="Content Placeholder 2"/>
          <p:cNvSpPr>
            <a:spLocks noGrp="1"/>
          </p:cNvSpPr>
          <p:nvPr>
            <p:ph idx="1"/>
          </p:nvPr>
        </p:nvSpPr>
        <p:spPr/>
        <p:txBody>
          <a:bodyPr/>
          <a:lstStyle/>
          <a:p>
            <a:r>
              <a:rPr lang="en-US" dirty="0" smtClean="0"/>
              <a:t>Uranium pathway is virtually undetectable via atmospheric monitoring</a:t>
            </a:r>
          </a:p>
          <a:p>
            <a:r>
              <a:rPr lang="en-US" dirty="0" smtClean="0"/>
              <a:t>Reprocessing phase of plutonium pathway is most detectable via atmospheric monitoring</a:t>
            </a:r>
          </a:p>
          <a:p>
            <a:pPr lvl="1"/>
            <a:r>
              <a:rPr lang="en-US" dirty="0" smtClean="0"/>
              <a:t>Recall: Intent is to recover fissionable material</a:t>
            </a:r>
          </a:p>
          <a:p>
            <a:pPr lvl="1"/>
            <a:r>
              <a:rPr lang="en-US" dirty="0" smtClean="0"/>
              <a:t>Most </a:t>
            </a:r>
            <a:r>
              <a:rPr lang="en-US" dirty="0" err="1" smtClean="0"/>
              <a:t>radionuclides</a:t>
            </a:r>
            <a:r>
              <a:rPr lang="en-US" dirty="0" smtClean="0"/>
              <a:t> released into the atmosphere are gases and beta emitters (</a:t>
            </a:r>
            <a:r>
              <a:rPr lang="en-US" i="1" baseline="30000" dirty="0" smtClean="0"/>
              <a:t>85</a:t>
            </a:r>
            <a:r>
              <a:rPr lang="en-US" i="1" dirty="0" smtClean="0"/>
              <a:t>Kr</a:t>
            </a:r>
            <a:r>
              <a:rPr lang="en-US" dirty="0" smtClean="0"/>
              <a:t>, </a:t>
            </a:r>
            <a:r>
              <a:rPr lang="en-US" i="1" baseline="30000" dirty="0" smtClean="0"/>
              <a:t>3</a:t>
            </a:r>
            <a:r>
              <a:rPr lang="en-US" i="1" dirty="0" smtClean="0"/>
              <a:t>H</a:t>
            </a:r>
            <a:r>
              <a:rPr lang="en-US" dirty="0" smtClean="0"/>
              <a:t>, </a:t>
            </a:r>
            <a:r>
              <a:rPr lang="en-US" i="1" baseline="30000" dirty="0" smtClean="0"/>
              <a:t>14</a:t>
            </a:r>
            <a:r>
              <a:rPr lang="en-US" i="1" dirty="0" smtClean="0"/>
              <a:t>C</a:t>
            </a:r>
            <a:r>
              <a:rPr lang="en-US" dirty="0" smtClean="0"/>
              <a:t> as CO2)</a:t>
            </a:r>
          </a:p>
          <a:p>
            <a:pPr lvl="1"/>
            <a:r>
              <a:rPr lang="en-US" dirty="0" err="1" smtClean="0"/>
              <a:t>Xe</a:t>
            </a:r>
            <a:r>
              <a:rPr lang="en-US" dirty="0" smtClean="0"/>
              <a:t> and gaseous and aqueous forms of Iodine (I) also released</a:t>
            </a:r>
          </a:p>
          <a:p>
            <a:pPr lvl="2"/>
            <a:r>
              <a:rPr lang="en-US" dirty="0" smtClean="0"/>
              <a:t>Gamma emitting </a:t>
            </a:r>
            <a:r>
              <a:rPr lang="en-US" baseline="30000" dirty="0" smtClean="0"/>
              <a:t>131</a:t>
            </a:r>
            <a:r>
              <a:rPr lang="en-US" dirty="0" smtClean="0"/>
              <a:t>I concentration is close to background for power-related reprocessing but not so for military applications</a:t>
            </a:r>
          </a:p>
          <a:p>
            <a:r>
              <a:rPr lang="en-US" dirty="0" smtClean="0"/>
              <a:t>Nuclear fuel generally designed for 150 day storage</a:t>
            </a:r>
          </a:p>
          <a:p>
            <a:pPr lvl="1"/>
            <a:r>
              <a:rPr lang="en-US" dirty="0" smtClean="0"/>
              <a:t>Most fuel will be stored for much longer periods because of backlogs</a:t>
            </a:r>
          </a:p>
          <a:p>
            <a:pPr lvl="2"/>
            <a:r>
              <a:rPr lang="en-US" dirty="0" smtClean="0"/>
              <a:t>This enables radionuclide gases to decay to insignificant levels except for </a:t>
            </a:r>
            <a:r>
              <a:rPr lang="en-US" i="1" baseline="30000" dirty="0" smtClean="0"/>
              <a:t>14</a:t>
            </a:r>
            <a:r>
              <a:rPr lang="en-US" i="1" dirty="0" smtClean="0"/>
              <a:t>C</a:t>
            </a:r>
            <a:r>
              <a:rPr lang="en-US" dirty="0" smtClean="0"/>
              <a:t>, </a:t>
            </a:r>
            <a:r>
              <a:rPr lang="en-US" i="1" baseline="30000" dirty="0" smtClean="0"/>
              <a:t>3</a:t>
            </a:r>
            <a:r>
              <a:rPr lang="en-US" i="1" dirty="0" smtClean="0"/>
              <a:t>H</a:t>
            </a:r>
            <a:r>
              <a:rPr lang="en-US" dirty="0" smtClean="0"/>
              <a:t>, </a:t>
            </a:r>
            <a:r>
              <a:rPr lang="en-US" i="1" baseline="30000" dirty="0" smtClean="0"/>
              <a:t>85</a:t>
            </a:r>
            <a:r>
              <a:rPr lang="en-US" i="1" dirty="0" smtClean="0"/>
              <a:t>Kr</a:t>
            </a:r>
            <a:r>
              <a:rPr lang="en-US" dirty="0" smtClean="0"/>
              <a:t>, </a:t>
            </a:r>
            <a:r>
              <a:rPr lang="en-US" i="1" baseline="30000" dirty="0" smtClean="0"/>
              <a:t>129</a:t>
            </a:r>
            <a:r>
              <a:rPr lang="en-US" i="1" dirty="0" smtClean="0"/>
              <a:t>I</a:t>
            </a:r>
            <a:r>
              <a:rPr lang="en-US" dirty="0" smtClean="0"/>
              <a:t>, and </a:t>
            </a:r>
            <a:r>
              <a:rPr lang="en-US" i="1" baseline="30000" dirty="0" smtClean="0"/>
              <a:t>131</a:t>
            </a:r>
            <a:r>
              <a:rPr lang="en-US" i="1" dirty="0" smtClean="0"/>
              <a:t>I</a:t>
            </a:r>
            <a:endParaRPr lang="en-US" i="1"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12</a:t>
            </a:fld>
            <a:endParaRPr lang="en-US" dirty="0"/>
          </a:p>
        </p:txBody>
      </p:sp>
    </p:spTree>
    <p:extLst>
      <p:ext uri="{BB962C8B-B14F-4D97-AF65-F5344CB8AC3E}">
        <p14:creationId xmlns:p14="http://schemas.microsoft.com/office/powerpoint/2010/main" val="1452291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Activity after 150 days</a:t>
            </a:r>
            <a:endParaRPr lang="en-US" dirty="0"/>
          </a:p>
        </p:txBody>
      </p:sp>
      <p:graphicFrame>
        <p:nvGraphicFramePr>
          <p:cNvPr id="5" name="Content Placeholder 4"/>
          <p:cNvGraphicFramePr>
            <a:graphicFrameLocks noGrp="1"/>
          </p:cNvGraphicFramePr>
          <p:nvPr>
            <p:ph idx="1"/>
          </p:nvPr>
        </p:nvGraphicFramePr>
        <p:xfrm>
          <a:off x="304800" y="1219200"/>
          <a:ext cx="8610600" cy="2026920"/>
        </p:xfrm>
        <a:graphic>
          <a:graphicData uri="http://schemas.openxmlformats.org/drawingml/2006/table">
            <a:tbl>
              <a:tblPr firstRow="1" bandRow="1">
                <a:tableStyleId>{073A0DAA-6AF3-43AB-8588-CEC1D06C72B9}</a:tableStyleId>
              </a:tblPr>
              <a:tblGrid>
                <a:gridCol w="2152650"/>
                <a:gridCol w="2152650"/>
                <a:gridCol w="2152650"/>
                <a:gridCol w="2152650"/>
              </a:tblGrid>
              <a:tr h="370840">
                <a:tc>
                  <a:txBody>
                    <a:bodyPr/>
                    <a:lstStyle/>
                    <a:p>
                      <a:endParaRPr lang="en-US" dirty="0"/>
                    </a:p>
                  </a:txBody>
                  <a:tcPr/>
                </a:tc>
                <a:tc>
                  <a:txBody>
                    <a:bodyPr/>
                    <a:lstStyle/>
                    <a:p>
                      <a:r>
                        <a:rPr lang="en-US" dirty="0" smtClean="0"/>
                        <a:t>PWR (33 </a:t>
                      </a:r>
                      <a:r>
                        <a:rPr lang="en-US" dirty="0" err="1" smtClean="0"/>
                        <a:t>MWd</a:t>
                      </a:r>
                      <a:r>
                        <a:rPr lang="en-US" dirty="0" smtClean="0"/>
                        <a:t>/kg; 30 MW/Mg)</a:t>
                      </a:r>
                      <a:endParaRPr lang="en-US" dirty="0"/>
                    </a:p>
                  </a:txBody>
                  <a:tcPr/>
                </a:tc>
                <a:tc>
                  <a:txBody>
                    <a:bodyPr/>
                    <a:lstStyle/>
                    <a:p>
                      <a:r>
                        <a:rPr lang="en-US" dirty="0" smtClean="0"/>
                        <a:t>LMFBR (37 </a:t>
                      </a:r>
                      <a:r>
                        <a:rPr lang="en-US" dirty="0" err="1" smtClean="0"/>
                        <a:t>MWd</a:t>
                      </a:r>
                      <a:r>
                        <a:rPr lang="en-US" dirty="0" smtClean="0"/>
                        <a:t>/kg;</a:t>
                      </a:r>
                      <a:r>
                        <a:rPr lang="en-US" baseline="0" dirty="0" smtClean="0"/>
                        <a:t> 49.3 MW/Mg)</a:t>
                      </a:r>
                      <a:endParaRPr lang="en-US" dirty="0"/>
                    </a:p>
                  </a:txBody>
                  <a:tcPr/>
                </a:tc>
                <a:tc>
                  <a:txBody>
                    <a:bodyPr/>
                    <a:lstStyle/>
                    <a:p>
                      <a:r>
                        <a:rPr lang="en-US" dirty="0" smtClean="0"/>
                        <a:t>HTGR (95</a:t>
                      </a:r>
                      <a:r>
                        <a:rPr lang="en-US" baseline="0" dirty="0" smtClean="0"/>
                        <a:t> </a:t>
                      </a:r>
                      <a:r>
                        <a:rPr lang="en-US" baseline="0" dirty="0" err="1" smtClean="0"/>
                        <a:t>MWd</a:t>
                      </a:r>
                      <a:r>
                        <a:rPr lang="en-US" baseline="0" dirty="0" smtClean="0"/>
                        <a:t>/kg; 64.6 MW/Mg)</a:t>
                      </a:r>
                      <a:endParaRPr lang="en-US" dirty="0"/>
                    </a:p>
                  </a:txBody>
                  <a:tcPr/>
                </a:tc>
              </a:tr>
              <a:tr h="370840">
                <a:tc>
                  <a:txBody>
                    <a:bodyPr/>
                    <a:lstStyle/>
                    <a:p>
                      <a:r>
                        <a:rPr lang="en-US" dirty="0" smtClean="0"/>
                        <a:t>3H (</a:t>
                      </a:r>
                      <a:r>
                        <a:rPr lang="en-US" dirty="0" err="1" smtClean="0"/>
                        <a:t>Ci</a:t>
                      </a:r>
                      <a:r>
                        <a:rPr lang="en-US" dirty="0" smtClean="0"/>
                        <a:t>/Mg)</a:t>
                      </a:r>
                      <a:endParaRPr lang="en-US" dirty="0"/>
                    </a:p>
                  </a:txBody>
                  <a:tcPr/>
                </a:tc>
                <a:tc>
                  <a:txBody>
                    <a:bodyPr/>
                    <a:lstStyle/>
                    <a:p>
                      <a:pPr algn="ctr"/>
                      <a:r>
                        <a:rPr lang="en-US" dirty="0" smtClean="0"/>
                        <a:t>690</a:t>
                      </a:r>
                      <a:endParaRPr lang="en-US" dirty="0"/>
                    </a:p>
                  </a:txBody>
                  <a:tcPr/>
                </a:tc>
                <a:tc>
                  <a:txBody>
                    <a:bodyPr/>
                    <a:lstStyle/>
                    <a:p>
                      <a:pPr algn="ctr"/>
                      <a:r>
                        <a:rPr lang="en-US" dirty="0" smtClean="0"/>
                        <a:t>1050</a:t>
                      </a:r>
                      <a:endParaRPr lang="en-US" dirty="0"/>
                    </a:p>
                  </a:txBody>
                  <a:tcPr/>
                </a:tc>
                <a:tc>
                  <a:txBody>
                    <a:bodyPr/>
                    <a:lstStyle/>
                    <a:p>
                      <a:pPr algn="ctr"/>
                      <a:r>
                        <a:rPr lang="en-US" dirty="0" smtClean="0"/>
                        <a:t>1090</a:t>
                      </a:r>
                      <a:endParaRPr lang="en-US" dirty="0"/>
                    </a:p>
                  </a:txBody>
                  <a:tcPr/>
                </a:tc>
              </a:tr>
              <a:tr h="370840">
                <a:tc>
                  <a:txBody>
                    <a:bodyPr/>
                    <a:lstStyle/>
                    <a:p>
                      <a:r>
                        <a:rPr lang="en-US" dirty="0" smtClean="0"/>
                        <a:t>85Kr (</a:t>
                      </a:r>
                      <a:r>
                        <a:rPr lang="en-US" dirty="0" err="1" smtClean="0"/>
                        <a:t>Ci</a:t>
                      </a:r>
                      <a:r>
                        <a:rPr lang="en-US" dirty="0" smtClean="0"/>
                        <a:t>/Mg)</a:t>
                      </a:r>
                      <a:endParaRPr lang="en-US" dirty="0"/>
                    </a:p>
                  </a:txBody>
                  <a:tcPr/>
                </a:tc>
                <a:tc>
                  <a:txBody>
                    <a:bodyPr/>
                    <a:lstStyle/>
                    <a:p>
                      <a:pPr algn="ctr"/>
                      <a:r>
                        <a:rPr lang="en-US" dirty="0" smtClean="0"/>
                        <a:t>11,000</a:t>
                      </a:r>
                      <a:endParaRPr lang="en-US" dirty="0"/>
                    </a:p>
                  </a:txBody>
                  <a:tcPr/>
                </a:tc>
                <a:tc>
                  <a:txBody>
                    <a:bodyPr/>
                    <a:lstStyle/>
                    <a:p>
                      <a:pPr algn="ctr"/>
                      <a:r>
                        <a:rPr lang="en-US" dirty="0" smtClean="0"/>
                        <a:t>8430</a:t>
                      </a:r>
                      <a:endParaRPr lang="en-US" dirty="0"/>
                    </a:p>
                  </a:txBody>
                  <a:tcPr/>
                </a:tc>
                <a:tc>
                  <a:txBody>
                    <a:bodyPr/>
                    <a:lstStyle/>
                    <a:p>
                      <a:pPr algn="ctr"/>
                      <a:r>
                        <a:rPr lang="en-US" dirty="0" smtClean="0"/>
                        <a:t>60,800</a:t>
                      </a:r>
                      <a:endParaRPr lang="en-US" dirty="0"/>
                    </a:p>
                  </a:txBody>
                  <a:tcPr/>
                </a:tc>
              </a:tr>
              <a:tr h="370840">
                <a:tc>
                  <a:txBody>
                    <a:bodyPr/>
                    <a:lstStyle/>
                    <a:p>
                      <a:r>
                        <a:rPr lang="en-US" dirty="0" smtClean="0"/>
                        <a:t>131I,</a:t>
                      </a:r>
                      <a:r>
                        <a:rPr lang="en-US" baseline="0" dirty="0" smtClean="0"/>
                        <a:t> 129I (</a:t>
                      </a:r>
                      <a:r>
                        <a:rPr lang="en-US" baseline="0" dirty="0" err="1" smtClean="0"/>
                        <a:t>Ci</a:t>
                      </a:r>
                      <a:r>
                        <a:rPr lang="en-US" baseline="0" dirty="0" smtClean="0"/>
                        <a:t>/Mg)</a:t>
                      </a:r>
                      <a:endParaRPr lang="en-US" dirty="0"/>
                    </a:p>
                  </a:txBody>
                  <a:tcPr/>
                </a:tc>
                <a:tc>
                  <a:txBody>
                    <a:bodyPr/>
                    <a:lstStyle/>
                    <a:p>
                      <a:pPr algn="ctr"/>
                      <a:r>
                        <a:rPr lang="en-US" dirty="0" smtClean="0"/>
                        <a:t>2.22</a:t>
                      </a:r>
                      <a:endParaRPr lang="en-US" dirty="0"/>
                    </a:p>
                  </a:txBody>
                  <a:tcPr/>
                </a:tc>
                <a:tc>
                  <a:txBody>
                    <a:bodyPr/>
                    <a:lstStyle/>
                    <a:p>
                      <a:pPr algn="ctr"/>
                      <a:r>
                        <a:rPr lang="en-US" dirty="0" smtClean="0"/>
                        <a:t>3.55</a:t>
                      </a:r>
                      <a:endParaRPr lang="en-US" dirty="0"/>
                    </a:p>
                  </a:txBody>
                  <a:tcPr/>
                </a:tc>
                <a:tc>
                  <a:txBody>
                    <a:bodyPr/>
                    <a:lstStyle/>
                    <a:p>
                      <a:pPr algn="ctr"/>
                      <a:r>
                        <a:rPr lang="en-US" dirty="0" smtClean="0"/>
                        <a:t>4.07</a:t>
                      </a:r>
                      <a:endParaRPr lang="en-US" dirty="0"/>
                    </a:p>
                  </a:txBody>
                  <a:tcPr/>
                </a:tc>
              </a:tr>
            </a:tbl>
          </a:graphicData>
        </a:graphic>
      </p:graphicFrame>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13</a:t>
            </a:fld>
            <a:endParaRPr lang="en-US" dirty="0"/>
          </a:p>
        </p:txBody>
      </p:sp>
    </p:spTree>
    <p:extLst>
      <p:ext uri="{BB962C8B-B14F-4D97-AF65-F5344CB8AC3E}">
        <p14:creationId xmlns:p14="http://schemas.microsoft.com/office/powerpoint/2010/main" val="3692251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99% Efficient Kr Removal Concepts</a:t>
            </a:r>
            <a:endParaRPr lang="en-US" dirty="0"/>
          </a:p>
        </p:txBody>
      </p:sp>
      <p:graphicFrame>
        <p:nvGraphicFramePr>
          <p:cNvPr id="5" name="Content Placeholder 4"/>
          <p:cNvGraphicFramePr>
            <a:graphicFrameLocks noGrp="1"/>
          </p:cNvGraphicFramePr>
          <p:nvPr>
            <p:ph idx="1"/>
          </p:nvPr>
        </p:nvGraphicFramePr>
        <p:xfrm>
          <a:off x="304800" y="1219200"/>
          <a:ext cx="8610600" cy="4668520"/>
        </p:xfrm>
        <a:graphic>
          <a:graphicData uri="http://schemas.openxmlformats.org/drawingml/2006/table">
            <a:tbl>
              <a:tblPr firstRow="1" bandRow="1">
                <a:tableStyleId>{073A0DAA-6AF3-43AB-8588-CEC1D06C72B9}</a:tableStyleId>
              </a:tblPr>
              <a:tblGrid>
                <a:gridCol w="4305300"/>
                <a:gridCol w="4305300"/>
              </a:tblGrid>
              <a:tr h="370840">
                <a:tc>
                  <a:txBody>
                    <a:bodyPr/>
                    <a:lstStyle/>
                    <a:p>
                      <a:r>
                        <a:rPr lang="en-US" dirty="0" smtClean="0"/>
                        <a:t>Process</a:t>
                      </a:r>
                      <a:endParaRPr lang="en-US" dirty="0"/>
                    </a:p>
                  </a:txBody>
                  <a:tcPr/>
                </a:tc>
                <a:tc>
                  <a:txBody>
                    <a:bodyPr/>
                    <a:lstStyle/>
                    <a:p>
                      <a:r>
                        <a:rPr lang="en-US" dirty="0" smtClean="0"/>
                        <a:t>Status</a:t>
                      </a:r>
                      <a:r>
                        <a:rPr lang="en-US" baseline="0" dirty="0" smtClean="0"/>
                        <a:t> / Comments</a:t>
                      </a:r>
                      <a:endParaRPr lang="en-US" dirty="0"/>
                    </a:p>
                  </a:txBody>
                  <a:tcPr/>
                </a:tc>
              </a:tr>
              <a:tr h="370840">
                <a:tc>
                  <a:txBody>
                    <a:bodyPr/>
                    <a:lstStyle/>
                    <a:p>
                      <a:r>
                        <a:rPr lang="en-US" dirty="0" smtClean="0"/>
                        <a:t>Room temperature adsorption on charcoal or molecular sieves</a:t>
                      </a:r>
                      <a:endParaRPr lang="en-US" dirty="0"/>
                    </a:p>
                  </a:txBody>
                  <a:tcPr/>
                </a:tc>
                <a:tc>
                  <a:txBody>
                    <a:bodyPr/>
                    <a:lstStyle/>
                    <a:p>
                      <a:r>
                        <a:rPr lang="en-US" dirty="0" smtClean="0"/>
                        <a:t>In nuclear power plants, process used for xenon decay storage;</a:t>
                      </a:r>
                      <a:r>
                        <a:rPr lang="en-US" baseline="0" dirty="0" smtClean="0"/>
                        <a:t> simple operation principle; large beds required; charcoal poses flammability hazard</a:t>
                      </a:r>
                      <a:endParaRPr lang="en-US" dirty="0"/>
                    </a:p>
                  </a:txBody>
                  <a:tcPr/>
                </a:tc>
              </a:tr>
              <a:tr h="370840">
                <a:tc>
                  <a:txBody>
                    <a:bodyPr/>
                    <a:lstStyle/>
                    <a:p>
                      <a:r>
                        <a:rPr lang="en-US" dirty="0" smtClean="0"/>
                        <a:t>Low temperature adsorption on charcoal or silica gel</a:t>
                      </a:r>
                      <a:endParaRPr lang="en-US" dirty="0"/>
                    </a:p>
                  </a:txBody>
                  <a:tcPr/>
                </a:tc>
                <a:tc>
                  <a:txBody>
                    <a:bodyPr/>
                    <a:lstStyle/>
                    <a:p>
                      <a:r>
                        <a:rPr lang="en-US" dirty="0" smtClean="0"/>
                        <a:t>Pilot</a:t>
                      </a:r>
                      <a:r>
                        <a:rPr lang="en-US" baseline="0" dirty="0" smtClean="0"/>
                        <a:t> tested at reprocessing facility; smaller beds required; charcoal poses flammability hazard</a:t>
                      </a:r>
                      <a:endParaRPr lang="en-US" dirty="0"/>
                    </a:p>
                  </a:txBody>
                  <a:tcPr/>
                </a:tc>
              </a:tr>
              <a:tr h="370840">
                <a:tc>
                  <a:txBody>
                    <a:bodyPr/>
                    <a:lstStyle/>
                    <a:p>
                      <a:r>
                        <a:rPr lang="en-US" dirty="0" err="1" smtClean="0"/>
                        <a:t>Permselective</a:t>
                      </a:r>
                      <a:r>
                        <a:rPr lang="en-US" dirty="0" smtClean="0"/>
                        <a:t> membrane separation</a:t>
                      </a:r>
                      <a:endParaRPr lang="en-US" dirty="0"/>
                    </a:p>
                  </a:txBody>
                  <a:tcPr/>
                </a:tc>
                <a:tc>
                  <a:txBody>
                    <a:bodyPr/>
                    <a:lstStyle/>
                    <a:p>
                      <a:r>
                        <a:rPr lang="en-US" dirty="0" smtClean="0"/>
                        <a:t>Pilot tests; small equipment; no flammability</a:t>
                      </a:r>
                      <a:r>
                        <a:rPr lang="en-US" baseline="0" dirty="0" smtClean="0"/>
                        <a:t> hazard; mechanical failure problems</a:t>
                      </a:r>
                      <a:endParaRPr lang="en-US" dirty="0"/>
                    </a:p>
                  </a:txBody>
                  <a:tcPr/>
                </a:tc>
              </a:tr>
              <a:tr h="370840">
                <a:tc>
                  <a:txBody>
                    <a:bodyPr/>
                    <a:lstStyle/>
                    <a:p>
                      <a:r>
                        <a:rPr lang="en-US" dirty="0" smtClean="0"/>
                        <a:t>Cryogenic distillation</a:t>
                      </a:r>
                      <a:endParaRPr lang="en-US" dirty="0"/>
                    </a:p>
                  </a:txBody>
                  <a:tcPr/>
                </a:tc>
                <a:tc>
                  <a:txBody>
                    <a:bodyPr/>
                    <a:lstStyle/>
                    <a:p>
                      <a:r>
                        <a:rPr lang="en-US" dirty="0" smtClean="0"/>
                        <a:t>Pilot tested;</a:t>
                      </a:r>
                      <a:r>
                        <a:rPr lang="en-US" baseline="0" dirty="0" smtClean="0"/>
                        <a:t> small equipment; ozone explosion hazard</a:t>
                      </a:r>
                      <a:endParaRPr lang="en-US" dirty="0"/>
                    </a:p>
                  </a:txBody>
                  <a:tcPr/>
                </a:tc>
              </a:tr>
              <a:tr h="370840">
                <a:tc>
                  <a:txBody>
                    <a:bodyPr/>
                    <a:lstStyle/>
                    <a:p>
                      <a:r>
                        <a:rPr lang="en-US" dirty="0" err="1" smtClean="0"/>
                        <a:t>Chlorofluoromethane</a:t>
                      </a:r>
                      <a:r>
                        <a:rPr lang="en-US" dirty="0" smtClean="0"/>
                        <a:t> adsorption</a:t>
                      </a:r>
                      <a:endParaRPr lang="en-US" dirty="0"/>
                    </a:p>
                  </a:txBody>
                  <a:tcPr/>
                </a:tc>
                <a:tc>
                  <a:txBody>
                    <a:bodyPr/>
                    <a:lstStyle/>
                    <a:p>
                      <a:r>
                        <a:rPr lang="en-US" dirty="0" smtClean="0"/>
                        <a:t>Pilot tested; small equipment; no flammability hazard</a:t>
                      </a:r>
                      <a:endParaRPr lang="en-US" dirty="0"/>
                    </a:p>
                  </a:txBody>
                  <a:tcPr/>
                </a:tc>
              </a:tr>
            </a:tbl>
          </a:graphicData>
        </a:graphic>
      </p:graphicFrame>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14</a:t>
            </a:fld>
            <a:endParaRPr lang="en-US" dirty="0"/>
          </a:p>
        </p:txBody>
      </p:sp>
    </p:spTree>
    <p:extLst>
      <p:ext uri="{BB962C8B-B14F-4D97-AF65-F5344CB8AC3E}">
        <p14:creationId xmlns:p14="http://schemas.microsoft.com/office/powerpoint/2010/main" val="1212600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Export Controls</a:t>
            </a:r>
            <a:br>
              <a:rPr lang="en-US" dirty="0"/>
            </a:br>
            <a:r>
              <a:rPr lang="en-US" sz="1800" dirty="0"/>
              <a:t>(1 of </a:t>
            </a:r>
            <a:r>
              <a:rPr lang="en-US" sz="1800" dirty="0" smtClean="0"/>
              <a:t>2)</a:t>
            </a:r>
            <a:endParaRPr lang="en-US" dirty="0"/>
          </a:p>
        </p:txBody>
      </p:sp>
      <p:sp>
        <p:nvSpPr>
          <p:cNvPr id="3" name="Content Placeholder 2"/>
          <p:cNvSpPr>
            <a:spLocks noGrp="1"/>
          </p:cNvSpPr>
          <p:nvPr>
            <p:ph idx="1"/>
          </p:nvPr>
        </p:nvSpPr>
        <p:spPr/>
        <p:txBody>
          <a:bodyPr/>
          <a:lstStyle/>
          <a:p>
            <a:pPr eaLnBrk="1" hangingPunct="1"/>
            <a:r>
              <a:rPr lang="en-US" dirty="0"/>
              <a:t>Export Controls </a:t>
            </a:r>
          </a:p>
          <a:p>
            <a:pPr lvl="1" eaLnBrk="1" hangingPunct="1"/>
            <a:r>
              <a:rPr lang="en-US" dirty="0" smtClean="0"/>
              <a:t>Delay the </a:t>
            </a:r>
            <a:r>
              <a:rPr lang="en-US" dirty="0"/>
              <a:t>development of nuclear weapons in NNWS</a:t>
            </a:r>
          </a:p>
          <a:p>
            <a:pPr lvl="1" eaLnBrk="1" hangingPunct="1"/>
            <a:r>
              <a:rPr lang="en-US" dirty="0"/>
              <a:t>Indicate procurement patterns of clandestine nuclear activity</a:t>
            </a:r>
          </a:p>
          <a:p>
            <a:pPr eaLnBrk="1" hangingPunct="1"/>
            <a:r>
              <a:rPr lang="en-US" dirty="0"/>
              <a:t>Two main bodies for export controls of nuclear </a:t>
            </a:r>
            <a:r>
              <a:rPr lang="en-US" dirty="0" smtClean="0"/>
              <a:t>materials</a:t>
            </a:r>
          </a:p>
          <a:p>
            <a:pPr lvl="1" eaLnBrk="1" hangingPunct="1"/>
            <a:r>
              <a:rPr lang="en-US" dirty="0" smtClean="0"/>
              <a:t>The </a:t>
            </a:r>
            <a:r>
              <a:rPr lang="en-US" dirty="0" err="1"/>
              <a:t>Zangger</a:t>
            </a:r>
            <a:r>
              <a:rPr lang="en-US" dirty="0"/>
              <a:t> Committee</a:t>
            </a:r>
          </a:p>
          <a:p>
            <a:pPr lvl="1" eaLnBrk="1" hangingPunct="1"/>
            <a:r>
              <a:rPr lang="en-US" dirty="0"/>
              <a:t>Nuclear Suppliers </a:t>
            </a:r>
            <a:r>
              <a:rPr lang="en-US" dirty="0" smtClean="0"/>
              <a:t>Group</a:t>
            </a:r>
          </a:p>
          <a:p>
            <a:pPr lvl="1" eaLnBrk="1" hangingPunct="1"/>
            <a:r>
              <a:rPr lang="en-US" dirty="0" smtClean="0"/>
              <a:t>Both </a:t>
            </a:r>
            <a:r>
              <a:rPr lang="en-US" dirty="0"/>
              <a:t>report violations to UN for action</a:t>
            </a:r>
          </a:p>
          <a:p>
            <a:pPr eaLnBrk="1" hangingPunct="1"/>
            <a:r>
              <a:rPr lang="en-US" dirty="0" smtClean="0"/>
              <a:t>The </a:t>
            </a:r>
            <a:r>
              <a:rPr lang="en-US" dirty="0" err="1"/>
              <a:t>Zangger</a:t>
            </a:r>
            <a:r>
              <a:rPr lang="en-US" dirty="0"/>
              <a:t> </a:t>
            </a:r>
            <a:r>
              <a:rPr lang="en-US" dirty="0" smtClean="0"/>
              <a:t>Committee (1971 – )</a:t>
            </a:r>
            <a:endParaRPr lang="en-US" dirty="0"/>
          </a:p>
          <a:p>
            <a:pPr lvl="1" eaLnBrk="1" hangingPunct="1"/>
            <a:r>
              <a:rPr lang="en-US" dirty="0"/>
              <a:t>Formed as a result of NPT treaty, which states that NWS will not export</a:t>
            </a:r>
          </a:p>
          <a:p>
            <a:pPr lvl="2" eaLnBrk="1" hangingPunct="1"/>
            <a:r>
              <a:rPr lang="en-US" dirty="0"/>
              <a:t>Special fissionable material</a:t>
            </a:r>
          </a:p>
          <a:p>
            <a:pPr lvl="2" eaLnBrk="1" hangingPunct="1"/>
            <a:r>
              <a:rPr lang="en-US" dirty="0"/>
              <a:t>Equipment to produce special fissionable material</a:t>
            </a:r>
          </a:p>
          <a:p>
            <a:pPr lvl="1" eaLnBrk="1" hangingPunct="1"/>
            <a:r>
              <a:rPr lang="en-US" dirty="0" err="1"/>
              <a:t>Zangger</a:t>
            </a:r>
            <a:r>
              <a:rPr lang="en-US" dirty="0"/>
              <a:t> Committee defined a “trigger list” of equipment in 1974</a:t>
            </a:r>
          </a:p>
          <a:p>
            <a:pPr lvl="2" eaLnBrk="1" hangingPunct="1"/>
            <a:r>
              <a:rPr lang="en-US" dirty="0"/>
              <a:t>Nuclear reactors and </a:t>
            </a:r>
            <a:r>
              <a:rPr lang="en-US" dirty="0" smtClean="0"/>
              <a:t>components</a:t>
            </a:r>
          </a:p>
          <a:p>
            <a:pPr lvl="2" eaLnBrk="1" hangingPunct="1"/>
            <a:r>
              <a:rPr lang="en-US" dirty="0" smtClean="0"/>
              <a:t>Heavy </a:t>
            </a:r>
            <a:r>
              <a:rPr lang="en-US" dirty="0"/>
              <a:t>water</a:t>
            </a:r>
          </a:p>
          <a:p>
            <a:pPr lvl="2" eaLnBrk="1" hangingPunct="1"/>
            <a:r>
              <a:rPr lang="en-US" dirty="0"/>
              <a:t>Nuclear-grade </a:t>
            </a:r>
            <a:r>
              <a:rPr lang="en-US" dirty="0" smtClean="0"/>
              <a:t>graphite</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15</a:t>
            </a:fld>
            <a:endParaRPr lang="en-US" dirty="0"/>
          </a:p>
        </p:txBody>
      </p:sp>
    </p:spTree>
    <p:extLst>
      <p:ext uri="{BB962C8B-B14F-4D97-AF65-F5344CB8AC3E}">
        <p14:creationId xmlns:p14="http://schemas.microsoft.com/office/powerpoint/2010/main" val="2120993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Export Controls</a:t>
            </a:r>
            <a:br>
              <a:rPr lang="en-US" dirty="0"/>
            </a:br>
            <a:r>
              <a:rPr lang="en-US" sz="1800" dirty="0"/>
              <a:t>(2 of 2</a:t>
            </a:r>
            <a:r>
              <a:rPr lang="en-US" sz="1800" dirty="0" smtClean="0"/>
              <a:t>)</a:t>
            </a:r>
            <a:endParaRPr lang="en-US" dirty="0"/>
          </a:p>
        </p:txBody>
      </p:sp>
      <p:sp>
        <p:nvSpPr>
          <p:cNvPr id="3" name="Content Placeholder 2"/>
          <p:cNvSpPr>
            <a:spLocks noGrp="1"/>
          </p:cNvSpPr>
          <p:nvPr>
            <p:ph idx="1"/>
          </p:nvPr>
        </p:nvSpPr>
        <p:spPr>
          <a:xfrm>
            <a:off x="305584" y="1219200"/>
            <a:ext cx="8609032" cy="2438400"/>
          </a:xfrm>
        </p:spPr>
        <p:txBody>
          <a:bodyPr/>
          <a:lstStyle/>
          <a:p>
            <a:r>
              <a:rPr lang="en-US" dirty="0"/>
              <a:t>Nuclear Suppliers Group </a:t>
            </a:r>
            <a:r>
              <a:rPr lang="en-US" dirty="0" smtClean="0"/>
              <a:t>(1974 – )</a:t>
            </a:r>
            <a:endParaRPr lang="en-US" dirty="0"/>
          </a:p>
          <a:p>
            <a:pPr lvl="1"/>
            <a:r>
              <a:rPr lang="en-US" dirty="0"/>
              <a:t>NWS states including France and later many other major industrial states</a:t>
            </a:r>
          </a:p>
          <a:p>
            <a:pPr lvl="1"/>
            <a:r>
              <a:rPr lang="en-US" dirty="0"/>
              <a:t>Primary reason was to include France who had not at that time signed NPT</a:t>
            </a:r>
          </a:p>
          <a:p>
            <a:pPr lvl="1"/>
            <a:r>
              <a:rPr lang="en-US" dirty="0"/>
              <a:t>Largely duplicated the </a:t>
            </a:r>
            <a:r>
              <a:rPr lang="en-US" dirty="0" err="1"/>
              <a:t>Zangger</a:t>
            </a:r>
            <a:r>
              <a:rPr lang="en-US" dirty="0"/>
              <a:t> Committee</a:t>
            </a:r>
          </a:p>
          <a:p>
            <a:pPr lvl="1"/>
            <a:r>
              <a:rPr lang="en-US" dirty="0" smtClean="0"/>
              <a:t>Duplication </a:t>
            </a:r>
            <a:r>
              <a:rPr lang="en-US" dirty="0"/>
              <a:t>to encourage other nations to join one or the </a:t>
            </a:r>
            <a:r>
              <a:rPr lang="en-US" dirty="0" smtClean="0"/>
              <a:t>other</a:t>
            </a:r>
          </a:p>
          <a:p>
            <a:pPr lvl="1"/>
            <a:r>
              <a:rPr lang="en-US" dirty="0" smtClean="0"/>
              <a:t>Enrichment and reprocessing equipment added to trigger list</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16</a:t>
            </a:fld>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0722" t="8117" r="21848"/>
          <a:stretch/>
        </p:blipFill>
        <p:spPr>
          <a:xfrm>
            <a:off x="7764790" y="2362199"/>
            <a:ext cx="1089650" cy="1160089"/>
          </a:xfrm>
          <a:prstGeom prst="rect">
            <a:avLst/>
          </a:prstGeom>
        </p:spPr>
      </p:pic>
      <p:sp>
        <p:nvSpPr>
          <p:cNvPr id="6" name="Content Placeholder 2"/>
          <p:cNvSpPr txBox="1">
            <a:spLocks/>
          </p:cNvSpPr>
          <p:nvPr/>
        </p:nvSpPr>
        <p:spPr bwMode="auto">
          <a:xfrm>
            <a:off x="304800" y="3657600"/>
            <a:ext cx="8609816" cy="2590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ts val="2600"/>
              </a:lnSpc>
              <a:spcBef>
                <a:spcPct val="20000"/>
              </a:spcBef>
              <a:spcAft>
                <a:spcPct val="0"/>
              </a:spcAft>
              <a:buFont typeface="Arial" charset="0"/>
              <a:buChar char="•"/>
              <a:defRPr sz="2400" kern="1200">
                <a:solidFill>
                  <a:schemeClr val="tx1"/>
                </a:solidFill>
                <a:latin typeface="+mj-lt"/>
                <a:ea typeface="+mn-ea"/>
                <a:cs typeface="+mn-cs"/>
              </a:defRPr>
            </a:lvl1pPr>
            <a:lvl2pPr marL="742950" indent="-285750" algn="l" rtl="0" eaLnBrk="0" fontAlgn="base" hangingPunct="0">
              <a:lnSpc>
                <a:spcPts val="2200"/>
              </a:lnSpc>
              <a:spcBef>
                <a:spcPct val="20000"/>
              </a:spcBef>
              <a:spcAft>
                <a:spcPct val="0"/>
              </a:spcAft>
              <a:buFont typeface="Arial" charset="0"/>
              <a:buChar char="–"/>
              <a:defRPr sz="2000" kern="1200">
                <a:solidFill>
                  <a:schemeClr val="tx1"/>
                </a:solidFill>
                <a:latin typeface="+mj-lt"/>
                <a:ea typeface="+mn-ea"/>
                <a:cs typeface="+mn-cs"/>
              </a:defRPr>
            </a:lvl2pPr>
            <a:lvl3pPr marL="1143000" indent="-228600" algn="l" rtl="0" eaLnBrk="0" fontAlgn="base" hangingPunct="0">
              <a:lnSpc>
                <a:spcPts val="2000"/>
              </a:lnSpc>
              <a:spcBef>
                <a:spcPct val="20000"/>
              </a:spcBef>
              <a:spcAft>
                <a:spcPct val="0"/>
              </a:spcAft>
              <a:buFont typeface="Arial" charset="0"/>
              <a:buChar char="•"/>
              <a:defRPr sz="1800" kern="1200">
                <a:solidFill>
                  <a:schemeClr val="tx1"/>
                </a:solidFill>
                <a:latin typeface="+mj-lt"/>
                <a:ea typeface="+mn-ea"/>
                <a:cs typeface="+mn-cs"/>
              </a:defRPr>
            </a:lvl3pPr>
            <a:lvl4pPr marL="1600200" indent="-228600" algn="l" rtl="0" eaLnBrk="0" fontAlgn="base" hangingPunct="0">
              <a:lnSpc>
                <a:spcPts val="2000"/>
              </a:lnSpc>
              <a:spcBef>
                <a:spcPct val="20000"/>
              </a:spcBef>
              <a:spcAft>
                <a:spcPct val="0"/>
              </a:spcAft>
              <a:buFont typeface="Arial" charset="0"/>
              <a:buChar char="–"/>
              <a:defRPr sz="1800" kern="1200">
                <a:solidFill>
                  <a:schemeClr val="tx1"/>
                </a:solidFill>
                <a:latin typeface="+mj-lt"/>
                <a:ea typeface="+mn-ea"/>
                <a:cs typeface="+mn-cs"/>
              </a:defRPr>
            </a:lvl4pPr>
            <a:lvl5pPr marL="2057400" indent="-228600" algn="l" rtl="0" eaLnBrk="0" fontAlgn="base" hangingPunct="0">
              <a:lnSpc>
                <a:spcPts val="2000"/>
              </a:lnSpc>
              <a:spcBef>
                <a:spcPct val="20000"/>
              </a:spcBef>
              <a:spcAft>
                <a:spcPct val="0"/>
              </a:spcAft>
              <a:buFont typeface="Arial" charset="0"/>
              <a:buChar char="»"/>
              <a:defRPr sz="1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90000"/>
              </a:lnSpc>
            </a:pPr>
            <a:r>
              <a:rPr lang="en-US" dirty="0" smtClean="0"/>
              <a:t>Warsaw Guidelines established by NSG in 1992 agreed to control dual-use equipment</a:t>
            </a:r>
          </a:p>
          <a:p>
            <a:pPr lvl="1" eaLnBrk="1" hangingPunct="1">
              <a:lnSpc>
                <a:spcPct val="90000"/>
              </a:lnSpc>
            </a:pPr>
            <a:r>
              <a:rPr lang="en-US" dirty="0" smtClean="0"/>
              <a:t>27 member states</a:t>
            </a:r>
          </a:p>
          <a:p>
            <a:pPr lvl="1" eaLnBrk="1" hangingPunct="1">
              <a:lnSpc>
                <a:spcPct val="90000"/>
              </a:lnSpc>
            </a:pPr>
            <a:r>
              <a:rPr lang="en-US" dirty="0" smtClean="0"/>
              <a:t>Dual-use equipment was a loop-hole in the </a:t>
            </a:r>
            <a:r>
              <a:rPr lang="en-US" dirty="0" err="1" smtClean="0"/>
              <a:t>Zangger</a:t>
            </a:r>
            <a:r>
              <a:rPr lang="en-US" dirty="0" smtClean="0"/>
              <a:t> and NSG lists</a:t>
            </a:r>
          </a:p>
          <a:p>
            <a:pPr lvl="1" eaLnBrk="1" hangingPunct="1">
              <a:lnSpc>
                <a:spcPct val="90000"/>
              </a:lnSpc>
            </a:pPr>
            <a:r>
              <a:rPr lang="en-US" dirty="0" smtClean="0"/>
              <a:t>Classic examples of dual use equipment was and is computers</a:t>
            </a:r>
          </a:p>
          <a:p>
            <a:pPr lvl="1" eaLnBrk="1" hangingPunct="1">
              <a:lnSpc>
                <a:spcPct val="90000"/>
              </a:lnSpc>
            </a:pPr>
            <a:r>
              <a:rPr lang="en-US" dirty="0" smtClean="0"/>
              <a:t>Control is left to supplier rather than the UN</a:t>
            </a:r>
          </a:p>
          <a:p>
            <a:pPr lvl="1" eaLnBrk="1" hangingPunct="1">
              <a:lnSpc>
                <a:spcPct val="90000"/>
              </a:lnSpc>
            </a:pPr>
            <a:r>
              <a:rPr lang="en-US" dirty="0" smtClean="0"/>
              <a:t>Full listing of parties and controlled items in OTA Appendix 4-D</a:t>
            </a:r>
          </a:p>
          <a:p>
            <a:pPr lvl="1" eaLnBrk="1" hangingPunct="1">
              <a:lnSpc>
                <a:spcPct val="90000"/>
              </a:lnSpc>
            </a:pPr>
            <a:endParaRPr lang="en-US" dirty="0" smtClean="0"/>
          </a:p>
          <a:p>
            <a:endParaRPr lang="en-US" dirty="0"/>
          </a:p>
        </p:txBody>
      </p:sp>
    </p:spTree>
    <p:extLst>
      <p:ext uri="{BB962C8B-B14F-4D97-AF65-F5344CB8AC3E}">
        <p14:creationId xmlns:p14="http://schemas.microsoft.com/office/powerpoint/2010/main" val="3247003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Assessing the Phenomenon of Nuclear Trafficking</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17</a:t>
            </a:fld>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3921042"/>
            <a:ext cx="4876800" cy="2936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28712"/>
            <a:ext cx="5247436" cy="2909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15369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Assessing the Phenomenon of Nuclear Trafficking</a:t>
            </a:r>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18</a:t>
            </a:fld>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9801" y="1219200"/>
            <a:ext cx="48042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90975"/>
            <a:ext cx="4191000"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6222" y="3990975"/>
            <a:ext cx="4677778" cy="286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143000"/>
            <a:ext cx="453390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50038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Routes to a Nuclear Weapon</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a:t>
            </a:fld>
            <a:endParaRPr lang="en-US" dirty="0"/>
          </a:p>
        </p:txBody>
      </p:sp>
      <p:grpSp>
        <p:nvGrpSpPr>
          <p:cNvPr id="3" name="Group 6"/>
          <p:cNvGrpSpPr/>
          <p:nvPr/>
        </p:nvGrpSpPr>
        <p:grpSpPr>
          <a:xfrm>
            <a:off x="304800" y="1295400"/>
            <a:ext cx="5791200" cy="3657600"/>
            <a:chOff x="226088" y="1828800"/>
            <a:chExt cx="6631912" cy="4495800"/>
          </a:xfrm>
        </p:grpSpPr>
        <p:pic>
          <p:nvPicPr>
            <p:cNvPr id="5" name="Content Placeholder 4" descr="Fig41"/>
            <p:cNvPicPr>
              <a:picLocks noGrp="1" noChangeAspect="1" noChangeArrowheads="1"/>
            </p:cNvPicPr>
            <p:nvPr>
              <p:ph idx="1"/>
            </p:nvPr>
          </p:nvPicPr>
          <p:blipFill>
            <a:blip r:embed="rId3" cstate="print"/>
            <a:srcRect l="3157" t="9068" r="4255" b="1763"/>
            <a:stretch>
              <a:fillRect/>
            </a:stretch>
          </p:blipFill>
          <p:spPr>
            <a:xfrm>
              <a:off x="226088" y="1828800"/>
              <a:ext cx="6631912" cy="4495800"/>
            </a:xfrm>
            <a:noFill/>
          </p:spPr>
        </p:pic>
        <p:sp>
          <p:nvSpPr>
            <p:cNvPr id="6" name="Rectangle 5"/>
            <p:cNvSpPr/>
            <p:nvPr/>
          </p:nvSpPr>
          <p:spPr>
            <a:xfrm>
              <a:off x="3962400" y="3124200"/>
              <a:ext cx="4572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2286000" y="5553670"/>
            <a:ext cx="4114800" cy="923330"/>
          </a:xfrm>
          <a:prstGeom prst="rect">
            <a:avLst/>
          </a:prstGeom>
          <a:noFill/>
          <a:ln>
            <a:noFill/>
          </a:ln>
        </p:spPr>
        <p:txBody>
          <a:bodyPr wrap="square" rtlCol="0">
            <a:spAutoFit/>
          </a:bodyPr>
          <a:lstStyle/>
          <a:p>
            <a:pPr marL="342900" indent="-342900">
              <a:buAutoNum type="arabicPeriod"/>
            </a:pPr>
            <a:r>
              <a:rPr lang="en-US" b="1" dirty="0" smtClean="0">
                <a:latin typeface="+mj-lt"/>
              </a:rPr>
              <a:t>Obtain special nuclear material</a:t>
            </a:r>
          </a:p>
          <a:p>
            <a:pPr marL="342900" indent="-342900">
              <a:buAutoNum type="arabicPeriod"/>
            </a:pPr>
            <a:r>
              <a:rPr lang="en-US" b="1" dirty="0" smtClean="0">
                <a:latin typeface="+mj-lt"/>
              </a:rPr>
              <a:t>Integrate high explosive components</a:t>
            </a:r>
          </a:p>
          <a:p>
            <a:pPr marL="342900" indent="-342900">
              <a:buAutoNum type="arabicPeriod"/>
            </a:pPr>
            <a:r>
              <a:rPr lang="en-US" b="1" dirty="0" smtClean="0">
                <a:latin typeface="+mj-lt"/>
              </a:rPr>
              <a:t>Integrate delivery system</a:t>
            </a:r>
            <a:endParaRPr lang="en-US" b="1" dirty="0">
              <a:latin typeface="+mj-lt"/>
            </a:endParaRPr>
          </a:p>
        </p:txBody>
      </p:sp>
      <p:sp>
        <p:nvSpPr>
          <p:cNvPr id="9" name="TextBox 8"/>
          <p:cNvSpPr txBox="1"/>
          <p:nvPr/>
        </p:nvSpPr>
        <p:spPr>
          <a:xfrm>
            <a:off x="3468722" y="5226164"/>
            <a:ext cx="1457130" cy="400110"/>
          </a:xfrm>
          <a:prstGeom prst="rect">
            <a:avLst/>
          </a:prstGeom>
          <a:noFill/>
        </p:spPr>
        <p:txBody>
          <a:bodyPr wrap="none" rtlCol="0">
            <a:spAutoFit/>
          </a:bodyPr>
          <a:lstStyle/>
          <a:p>
            <a:pPr algn="ctr"/>
            <a:r>
              <a:rPr lang="en-US" sz="2000" b="1" i="1" dirty="0" smtClean="0">
                <a:latin typeface="+mj-lt"/>
              </a:rPr>
              <a:t>Major Steps</a:t>
            </a:r>
            <a:endParaRPr lang="en-US" sz="2000" b="1" i="1" dirty="0">
              <a:latin typeface="+mj-lt"/>
            </a:endParaRPr>
          </a:p>
        </p:txBody>
      </p:sp>
      <p:pic>
        <p:nvPicPr>
          <p:cNvPr id="10" name="Picture 9" descr="4-1 SNM.bmp"/>
          <p:cNvPicPr>
            <a:picLocks noChangeAspect="1"/>
          </p:cNvPicPr>
          <p:nvPr/>
        </p:nvPicPr>
        <p:blipFill>
          <a:blip r:embed="rId4" cstate="print"/>
          <a:stretch>
            <a:fillRect/>
          </a:stretch>
        </p:blipFill>
        <p:spPr>
          <a:xfrm>
            <a:off x="6934200" y="1295400"/>
            <a:ext cx="1676191" cy="1333333"/>
          </a:xfrm>
          <a:prstGeom prst="rect">
            <a:avLst/>
          </a:prstGeom>
        </p:spPr>
      </p:pic>
      <p:pic>
        <p:nvPicPr>
          <p:cNvPr id="11" name="Picture 10" descr="4-1 Components.png"/>
          <p:cNvPicPr>
            <a:picLocks noChangeAspect="1"/>
          </p:cNvPicPr>
          <p:nvPr/>
        </p:nvPicPr>
        <p:blipFill>
          <a:blip r:embed="rId5" cstate="print"/>
          <a:stretch>
            <a:fillRect/>
          </a:stretch>
        </p:blipFill>
        <p:spPr>
          <a:xfrm>
            <a:off x="6934200" y="3262900"/>
            <a:ext cx="1876425" cy="1156700"/>
          </a:xfrm>
          <a:prstGeom prst="rect">
            <a:avLst/>
          </a:prstGeom>
        </p:spPr>
      </p:pic>
      <p:pic>
        <p:nvPicPr>
          <p:cNvPr id="12" name="Picture 11" descr="4-1 Missile.jpg"/>
          <p:cNvPicPr>
            <a:picLocks noChangeAspect="1"/>
          </p:cNvPicPr>
          <p:nvPr/>
        </p:nvPicPr>
        <p:blipFill>
          <a:blip r:embed="rId6" cstate="print"/>
          <a:stretch>
            <a:fillRect/>
          </a:stretch>
        </p:blipFill>
        <p:spPr>
          <a:xfrm>
            <a:off x="7391400" y="4967859"/>
            <a:ext cx="1066800" cy="1128141"/>
          </a:xfrm>
          <a:prstGeom prst="rect">
            <a:avLst/>
          </a:prstGeom>
        </p:spPr>
      </p:pic>
      <p:sp>
        <p:nvSpPr>
          <p:cNvPr id="13" name="Down Arrow 12"/>
          <p:cNvSpPr/>
          <p:nvPr/>
        </p:nvSpPr>
        <p:spPr>
          <a:xfrm>
            <a:off x="7772400" y="2794348"/>
            <a:ext cx="228600" cy="381000"/>
          </a:xfrm>
          <a:prstGeom prst="downArrow">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7772400" y="4419600"/>
            <a:ext cx="228600" cy="381000"/>
          </a:xfrm>
          <a:prstGeom prst="downArrow">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286500" y="1849145"/>
            <a:ext cx="209360" cy="20825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rgbClr val="FFFF00"/>
                </a:solidFill>
                <a:effectLst>
                  <a:outerShdw blurRad="38100" dist="38100" dir="2700000" algn="tl">
                    <a:srgbClr val="000000">
                      <a:alpha val="43137"/>
                    </a:srgbClr>
                  </a:outerShdw>
                </a:effectLst>
              </a:rPr>
              <a:t>1</a:t>
            </a:r>
          </a:p>
        </p:txBody>
      </p:sp>
      <p:sp>
        <p:nvSpPr>
          <p:cNvPr id="16" name="Oval 15"/>
          <p:cNvSpPr/>
          <p:nvPr/>
        </p:nvSpPr>
        <p:spPr>
          <a:xfrm>
            <a:off x="6286500" y="3721274"/>
            <a:ext cx="209360" cy="20825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smtClean="0">
                <a:solidFill>
                  <a:srgbClr val="FFFF00"/>
                </a:solidFill>
                <a:effectLst>
                  <a:outerShdw blurRad="38100" dist="38100" dir="2700000" algn="tl">
                    <a:srgbClr val="000000">
                      <a:alpha val="43137"/>
                    </a:srgbClr>
                  </a:outerShdw>
                </a:effectLst>
              </a:rPr>
              <a:t>2</a:t>
            </a:r>
            <a:endParaRPr lang="en-US" sz="1600" b="1" dirty="0">
              <a:solidFill>
                <a:srgbClr val="FFFF00"/>
              </a:solidFill>
              <a:effectLst>
                <a:outerShdw blurRad="38100" dist="38100" dir="2700000" algn="tl">
                  <a:srgbClr val="000000">
                    <a:alpha val="43137"/>
                  </a:srgbClr>
                </a:outerShdw>
              </a:effectLst>
            </a:endParaRPr>
          </a:p>
        </p:txBody>
      </p:sp>
      <p:sp>
        <p:nvSpPr>
          <p:cNvPr id="17" name="Oval 16"/>
          <p:cNvSpPr/>
          <p:nvPr/>
        </p:nvSpPr>
        <p:spPr>
          <a:xfrm>
            <a:off x="6286500" y="4516145"/>
            <a:ext cx="209360" cy="20825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smtClean="0">
                <a:solidFill>
                  <a:srgbClr val="FFFF00"/>
                </a:solidFill>
                <a:effectLst>
                  <a:outerShdw blurRad="38100" dist="38100" dir="2700000" algn="tl">
                    <a:srgbClr val="000000">
                      <a:alpha val="43137"/>
                    </a:srgbClr>
                  </a:outerShdw>
                </a:effectLst>
              </a:rPr>
              <a:t>3</a:t>
            </a:r>
            <a:endParaRPr lang="en-US" sz="1600" b="1" dirty="0">
              <a:solidFill>
                <a:srgbClr val="FFFF00"/>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Assessing the Phenomenon of Nuclear Trafficking</a:t>
            </a:r>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19</a:t>
            </a:fld>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52" y="1143000"/>
            <a:ext cx="5253073"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78243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Assessing the Phenomenon of Nuclear Trafficking</a:t>
            </a:r>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20</a:t>
            </a:fld>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525" y="1221961"/>
            <a:ext cx="5172075" cy="5712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34672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305584" y="1447800"/>
            <a:ext cx="8609816" cy="4343400"/>
          </a:xfrm>
        </p:spPr>
        <p:txBody>
          <a:bodyPr/>
          <a:lstStyle/>
          <a:p>
            <a:pPr marL="0" indent="0">
              <a:buNone/>
            </a:pPr>
            <a:r>
              <a:rPr lang="en-US" i="1" dirty="0" smtClean="0"/>
              <a:t>“The difficulty of producing fissile materials, however, limits the rate at which a </a:t>
            </a:r>
            <a:r>
              <a:rPr lang="en-US" i="1" dirty="0" err="1" smtClean="0"/>
              <a:t>proliferant</a:t>
            </a:r>
            <a:r>
              <a:rPr lang="en-US" i="1" dirty="0" smtClean="0"/>
              <a:t> could field nuclear weapons…</a:t>
            </a:r>
          </a:p>
          <a:p>
            <a:pPr>
              <a:buNone/>
            </a:pPr>
            <a:endParaRPr lang="en-US" i="1" dirty="0" smtClean="0"/>
          </a:p>
          <a:p>
            <a:pPr marL="0" indent="0">
              <a:buNone/>
            </a:pPr>
            <a:r>
              <a:rPr lang="en-US" i="1" dirty="0" smtClean="0"/>
              <a:t>…Materials production would still provide the greatest opportunities for detecting such a program.”</a:t>
            </a:r>
          </a:p>
          <a:p>
            <a:pPr marL="0" indent="0">
              <a:buNone/>
            </a:pPr>
            <a:endParaRPr lang="en-US" i="1" dirty="0" smtClean="0"/>
          </a:p>
          <a:p>
            <a:pPr marL="0" indent="0">
              <a:buNone/>
            </a:pPr>
            <a:r>
              <a:rPr lang="en-US" i="1" dirty="0" smtClean="0"/>
              <a:t>     –  </a:t>
            </a:r>
            <a:r>
              <a:rPr lang="en-US" i="1" u="sng" dirty="0" smtClean="0"/>
              <a:t>Technologies Underlying Weapons of Mass Destruction</a:t>
            </a:r>
            <a:r>
              <a:rPr lang="en-US" i="1" dirty="0" smtClean="0"/>
              <a:t> </a:t>
            </a:r>
            <a:endParaRPr lang="en-US" i="1" u="sng"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21</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Known Nuclear Powers</a:t>
            </a:r>
            <a:endParaRPr lang="en-US" dirty="0"/>
          </a:p>
        </p:txBody>
      </p:sp>
      <p:sp>
        <p:nvSpPr>
          <p:cNvPr id="3" name="Content Placeholder 2"/>
          <p:cNvSpPr>
            <a:spLocks noGrp="1"/>
          </p:cNvSpPr>
          <p:nvPr>
            <p:ph idx="1"/>
          </p:nvPr>
        </p:nvSpPr>
        <p:spPr>
          <a:xfrm>
            <a:off x="381784" y="1219200"/>
            <a:ext cx="3961616" cy="3886200"/>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lstStyle/>
          <a:p>
            <a:pPr algn="ctr">
              <a:lnSpc>
                <a:spcPts val="2400"/>
              </a:lnSpc>
              <a:buNone/>
            </a:pPr>
            <a:r>
              <a:rPr lang="en-US" b="1" u="sng" dirty="0" smtClean="0">
                <a:effectLst>
                  <a:outerShdw blurRad="38100" dist="38100" dir="2700000" algn="tl">
                    <a:srgbClr val="000000">
                      <a:alpha val="43137"/>
                    </a:srgbClr>
                  </a:outerShdw>
                </a:effectLst>
              </a:rPr>
              <a:t>NPT Signatories (First Test)</a:t>
            </a:r>
          </a:p>
          <a:p>
            <a:pPr>
              <a:lnSpc>
                <a:spcPts val="2400"/>
              </a:lnSpc>
            </a:pPr>
            <a:r>
              <a:rPr lang="en-US" sz="2000" dirty="0" smtClean="0"/>
              <a:t>US  (1945)</a:t>
            </a:r>
          </a:p>
          <a:p>
            <a:pPr>
              <a:lnSpc>
                <a:spcPts val="2400"/>
              </a:lnSpc>
            </a:pPr>
            <a:r>
              <a:rPr lang="en-US" sz="2000" dirty="0" smtClean="0"/>
              <a:t>Russia  (1949)</a:t>
            </a:r>
          </a:p>
          <a:p>
            <a:pPr>
              <a:lnSpc>
                <a:spcPts val="2400"/>
              </a:lnSpc>
            </a:pPr>
            <a:r>
              <a:rPr lang="en-US" sz="2000" dirty="0" smtClean="0"/>
              <a:t>Great Britain  (1952)</a:t>
            </a:r>
          </a:p>
          <a:p>
            <a:pPr>
              <a:lnSpc>
                <a:spcPts val="2400"/>
              </a:lnSpc>
            </a:pPr>
            <a:r>
              <a:rPr lang="en-US" sz="2000" dirty="0" smtClean="0"/>
              <a:t>France  (1960)</a:t>
            </a:r>
          </a:p>
          <a:p>
            <a:pPr>
              <a:lnSpc>
                <a:spcPts val="2400"/>
              </a:lnSpc>
            </a:pPr>
            <a:r>
              <a:rPr lang="en-US" sz="2000" dirty="0" smtClean="0"/>
              <a:t>China  (1964)</a:t>
            </a:r>
          </a:p>
          <a:p>
            <a:pPr lvl="0">
              <a:lnSpc>
                <a:spcPts val="2400"/>
              </a:lnSpc>
            </a:pPr>
            <a:r>
              <a:rPr lang="en-US" sz="2000" dirty="0" smtClean="0"/>
              <a:t>South Africa*  (1979)</a:t>
            </a:r>
          </a:p>
          <a:p>
            <a:pPr lvl="0">
              <a:lnSpc>
                <a:spcPts val="2400"/>
              </a:lnSpc>
              <a:defRPr/>
            </a:pPr>
            <a:r>
              <a:rPr lang="en-US" sz="2000" dirty="0" smtClean="0"/>
              <a:t>Iran  (Suspected)</a:t>
            </a:r>
          </a:p>
          <a:p>
            <a:pPr lvl="0">
              <a:lnSpc>
                <a:spcPts val="2400"/>
              </a:lnSpc>
              <a:defRPr/>
            </a:pPr>
            <a:r>
              <a:rPr lang="en-US" sz="2000" dirty="0" smtClean="0"/>
              <a:t>Syria  (Suspected)</a:t>
            </a:r>
          </a:p>
          <a:p>
            <a:pPr>
              <a:lnSpc>
                <a:spcPts val="4800"/>
              </a:lnSpc>
              <a:buNone/>
              <a:defRPr/>
            </a:pPr>
            <a:r>
              <a:rPr lang="en-US" sz="1600" dirty="0" smtClean="0"/>
              <a:t>*    Dismantled stockpile in 1989</a:t>
            </a:r>
          </a:p>
          <a:p>
            <a:pPr lvl="0">
              <a:lnSpc>
                <a:spcPts val="2400"/>
              </a:lnSpc>
              <a:defRPr/>
            </a:pPr>
            <a:endParaRPr lang="en-US" sz="2000"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22</a:t>
            </a:fld>
            <a:endParaRPr lang="en-US" dirty="0"/>
          </a:p>
        </p:txBody>
      </p:sp>
      <p:sp>
        <p:nvSpPr>
          <p:cNvPr id="5" name="Content Placeholder 2"/>
          <p:cNvSpPr txBox="1">
            <a:spLocks/>
          </p:cNvSpPr>
          <p:nvPr/>
        </p:nvSpPr>
        <p:spPr bwMode="auto">
          <a:xfrm>
            <a:off x="4800600" y="1219200"/>
            <a:ext cx="3962400" cy="3886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ctr" defTabSz="914400" rtl="0" eaLnBrk="0" fontAlgn="base" latinLnBrk="0" hangingPunct="0">
              <a:lnSpc>
                <a:spcPts val="2400"/>
              </a:lnSpc>
              <a:spcBef>
                <a:spcPct val="20000"/>
              </a:spcBef>
              <a:spcAft>
                <a:spcPct val="0"/>
              </a:spcAft>
              <a:buClrTx/>
              <a:buSzTx/>
              <a:tabLst/>
              <a:defRPr/>
            </a:pPr>
            <a:r>
              <a:rPr kumimoji="0" lang="en-US" sz="2400" b="1" i="0" u="sng"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j-lt"/>
                <a:ea typeface="+mn-ea"/>
                <a:cs typeface="+mn-cs"/>
              </a:rPr>
              <a:t>Non-Participants</a:t>
            </a:r>
          </a:p>
          <a:p>
            <a:pPr marL="342900" marR="0" lvl="0" indent="-342900" algn="l" defTabSz="914400" rtl="0" eaLnBrk="0" fontAlgn="base" latinLnBrk="0" hangingPunct="0">
              <a:lnSpc>
                <a:spcPts val="2400"/>
              </a:lnSpc>
              <a:spcBef>
                <a:spcPct val="20000"/>
              </a:spcBef>
              <a:spcAft>
                <a:spcPct val="0"/>
              </a:spcAft>
              <a:buClrTx/>
              <a:buSzTx/>
              <a:buFont typeface="Arial" charset="0"/>
              <a:buChar char="•"/>
              <a:tabLst/>
              <a:defRPr/>
            </a:pPr>
            <a:r>
              <a:rPr lang="en-US" sz="2000" dirty="0" smtClean="0">
                <a:latin typeface="+mj-lt"/>
                <a:cs typeface="+mn-cs"/>
              </a:rPr>
              <a:t>India  (1974)</a:t>
            </a:r>
          </a:p>
          <a:p>
            <a:pPr marL="342900" marR="0" lvl="0" indent="-342900" algn="l" defTabSz="914400" rtl="0" eaLnBrk="0" fontAlgn="base" latinLnBrk="0" hangingPunct="0">
              <a:lnSpc>
                <a:spcPts val="2400"/>
              </a:lnSpc>
              <a:spcBef>
                <a:spcPct val="20000"/>
              </a:spcBef>
              <a:spcAft>
                <a:spcPct val="0"/>
              </a:spcAft>
              <a:buClrTx/>
              <a:buSzTx/>
              <a:buFont typeface="Arial" charset="0"/>
              <a:buChar char="•"/>
              <a:tabLst/>
              <a:defRPr/>
            </a:pPr>
            <a:r>
              <a:rPr lang="en-US" sz="2000" baseline="0" dirty="0" smtClean="0">
                <a:latin typeface="+mj-lt"/>
                <a:cs typeface="+mn-cs"/>
              </a:rPr>
              <a:t>Pakistan</a:t>
            </a:r>
            <a:r>
              <a:rPr lang="en-US" sz="2000" dirty="0" smtClean="0">
                <a:latin typeface="+mj-lt"/>
                <a:cs typeface="+mn-cs"/>
              </a:rPr>
              <a:t>  (1998)</a:t>
            </a:r>
            <a:endParaRPr lang="en-US" sz="2000" baseline="0" dirty="0" smtClean="0">
              <a:latin typeface="+mj-lt"/>
              <a:cs typeface="+mn-cs"/>
            </a:endParaRPr>
          </a:p>
          <a:p>
            <a:pPr marL="342900" marR="0" lvl="0" indent="-342900" algn="l" defTabSz="914400" rtl="0" eaLnBrk="0" fontAlgn="base" latinLnBrk="0" hangingPunct="0">
              <a:lnSpc>
                <a:spcPts val="2400"/>
              </a:lnSpc>
              <a:spcBef>
                <a:spcPct val="20000"/>
              </a:spcBef>
              <a:spcAft>
                <a:spcPct val="0"/>
              </a:spcAft>
              <a:buClrTx/>
              <a:buSzTx/>
              <a:buFont typeface="Arial" charset="0"/>
              <a:buChar char="•"/>
              <a:tabLst/>
              <a:defRPr/>
            </a:pPr>
            <a:r>
              <a:rPr kumimoji="0" lang="en-US" sz="2000" b="0" i="0" u="none" strike="noStrike" kern="1200" cap="none" spc="0" normalizeH="0" noProof="0" dirty="0" smtClean="0">
                <a:ln>
                  <a:noFill/>
                </a:ln>
                <a:solidFill>
                  <a:schemeClr val="tx1"/>
                </a:solidFill>
                <a:effectLst/>
                <a:uLnTx/>
                <a:uFillTx/>
                <a:latin typeface="+mj-lt"/>
                <a:ea typeface="+mn-ea"/>
                <a:cs typeface="+mn-cs"/>
              </a:rPr>
              <a:t>North Korea** (2006)</a:t>
            </a:r>
          </a:p>
          <a:p>
            <a:pPr marL="342900" marR="0" lvl="0" indent="-342900" algn="l" defTabSz="914400" rtl="0" eaLnBrk="0" fontAlgn="base" latinLnBrk="0" hangingPunct="0">
              <a:lnSpc>
                <a:spcPts val="2400"/>
              </a:lnSpc>
              <a:spcBef>
                <a:spcPct val="20000"/>
              </a:spcBef>
              <a:spcAft>
                <a:spcPct val="0"/>
              </a:spcAft>
              <a:buClrTx/>
              <a:buSzTx/>
              <a:buFont typeface="Arial" charset="0"/>
              <a:buChar char="•"/>
              <a:tabLst/>
              <a:defRPr/>
            </a:pPr>
            <a:r>
              <a:rPr lang="en-US" sz="2000" baseline="0" dirty="0" smtClean="0">
                <a:latin typeface="+mj-lt"/>
                <a:cs typeface="+mn-cs"/>
              </a:rPr>
              <a:t>Israel  (Suspected)</a:t>
            </a:r>
          </a:p>
          <a:p>
            <a:pPr marL="342900" marR="0" lvl="0" indent="-342900" algn="l" defTabSz="914400" rtl="0" eaLnBrk="0" fontAlgn="base" latinLnBrk="0" hangingPunct="0">
              <a:lnSpc>
                <a:spcPts val="1800"/>
              </a:lnSpc>
              <a:spcBef>
                <a:spcPct val="20000"/>
              </a:spcBef>
              <a:spcAft>
                <a:spcPct val="0"/>
              </a:spcAft>
              <a:buClrTx/>
              <a:buSzTx/>
              <a:tabLst/>
              <a:defRPr/>
            </a:pPr>
            <a:endParaRPr kumimoji="0" lang="en-US" sz="2000" b="0" i="0" u="none" strike="noStrike" kern="1200" cap="none" spc="0" normalizeH="0" noProof="0" dirty="0" smtClean="0">
              <a:ln>
                <a:noFill/>
              </a:ln>
              <a:solidFill>
                <a:schemeClr val="tx1"/>
              </a:solidFill>
              <a:effectLst/>
              <a:uLnTx/>
              <a:uFillTx/>
              <a:latin typeface="+mj-lt"/>
              <a:ea typeface="+mn-ea"/>
              <a:cs typeface="+mn-cs"/>
            </a:endParaRPr>
          </a:p>
          <a:p>
            <a:pPr marL="342900" marR="0" lvl="0" indent="-342900" algn="l" defTabSz="914400" rtl="0" eaLnBrk="0" fontAlgn="base" latinLnBrk="0" hangingPunct="0">
              <a:lnSpc>
                <a:spcPts val="1800"/>
              </a:lnSpc>
              <a:spcBef>
                <a:spcPct val="20000"/>
              </a:spcBef>
              <a:spcAft>
                <a:spcPct val="0"/>
              </a:spcAft>
              <a:buClrTx/>
              <a:buSzTx/>
              <a:tabLst/>
              <a:defRPr/>
            </a:pPr>
            <a:r>
              <a:rPr kumimoji="0" lang="en-US" sz="1600" b="0" i="0" u="none" strike="noStrike" kern="1200" cap="none" spc="0" normalizeH="0" baseline="0" dirty="0" smtClean="0">
                <a:ln>
                  <a:noFill/>
                </a:ln>
                <a:solidFill>
                  <a:schemeClr val="tx1"/>
                </a:solidFill>
                <a:effectLst/>
                <a:uLnTx/>
                <a:uFillTx/>
                <a:latin typeface="+mj-lt"/>
                <a:ea typeface="+mn-ea"/>
                <a:cs typeface="+mn-cs"/>
              </a:rPr>
              <a:t>**  Withdrew</a:t>
            </a:r>
            <a:r>
              <a:rPr kumimoji="0" lang="en-US" sz="1600" b="0" i="0" u="none" strike="noStrike" kern="1200" cap="none" spc="0" normalizeH="0" dirty="0" smtClean="0">
                <a:ln>
                  <a:noFill/>
                </a:ln>
                <a:solidFill>
                  <a:schemeClr val="tx1"/>
                </a:solidFill>
                <a:effectLst/>
                <a:uLnTx/>
                <a:uFillTx/>
                <a:latin typeface="+mj-lt"/>
                <a:ea typeface="+mn-ea"/>
                <a:cs typeface="+mn-cs"/>
              </a:rPr>
              <a:t> from NPT in 1993</a:t>
            </a:r>
            <a:endParaRPr kumimoji="0" lang="en-US" sz="1600" b="0" i="0" u="none" strike="noStrike" kern="1200" cap="none" spc="0" normalizeH="0" baseline="0" noProof="0" dirty="0">
              <a:ln>
                <a:noFill/>
              </a:ln>
              <a:solidFill>
                <a:schemeClr val="tx1"/>
              </a:solidFill>
              <a:effectLst/>
              <a:uLnTx/>
              <a:uFillTx/>
              <a:latin typeface="+mj-lt"/>
              <a:ea typeface="+mn-ea"/>
              <a:cs typeface="+mn-cs"/>
            </a:endParaRPr>
          </a:p>
        </p:txBody>
      </p:sp>
      <p:sp>
        <p:nvSpPr>
          <p:cNvPr id="6" name="TextBox 5"/>
          <p:cNvSpPr txBox="1"/>
          <p:nvPr/>
        </p:nvSpPr>
        <p:spPr>
          <a:xfrm>
            <a:off x="1295400" y="5380198"/>
            <a:ext cx="6477000" cy="1401602"/>
          </a:xfrm>
          <a:prstGeom prst="rect">
            <a:avLst/>
          </a:prstGeom>
          <a:noFill/>
        </p:spPr>
        <p:txBody>
          <a:bodyPr wrap="square" rtlCol="0">
            <a:spAutoFit/>
          </a:bodyPr>
          <a:lstStyle/>
          <a:p>
            <a:pPr lvl="0" eaLnBrk="0" hangingPunct="0">
              <a:lnSpc>
                <a:spcPts val="2400"/>
              </a:lnSpc>
              <a:spcBef>
                <a:spcPct val="20000"/>
              </a:spcBef>
            </a:pPr>
            <a:r>
              <a:rPr lang="en-US" sz="2000" dirty="0" smtClean="0">
                <a:solidFill>
                  <a:prstClr val="black"/>
                </a:solidFill>
                <a:latin typeface="Calibri"/>
                <a:cs typeface="+mn-cs"/>
              </a:rPr>
              <a:t>“The discovery of nuclear reactions need not bring about the destruction of mankind any more than the discovery of matches.”</a:t>
            </a:r>
          </a:p>
          <a:p>
            <a:pPr marL="342900" lvl="0" indent="-342900" eaLnBrk="0" hangingPunct="0">
              <a:lnSpc>
                <a:spcPts val="2400"/>
              </a:lnSpc>
              <a:spcBef>
                <a:spcPct val="20000"/>
              </a:spcBef>
            </a:pPr>
            <a:r>
              <a:rPr lang="en-US" sz="2400" dirty="0" smtClean="0">
                <a:solidFill>
                  <a:prstClr val="black"/>
                </a:solidFill>
                <a:latin typeface="Calibri"/>
                <a:cs typeface="+mn-cs"/>
              </a:rPr>
              <a:t>	</a:t>
            </a:r>
            <a:r>
              <a:rPr lang="en-US" dirty="0" smtClean="0">
                <a:solidFill>
                  <a:prstClr val="black"/>
                </a:solidFill>
                <a:latin typeface="Calibri"/>
                <a:cs typeface="+mn-cs"/>
              </a:rPr>
              <a:t>– </a:t>
            </a:r>
            <a:r>
              <a:rPr lang="en-US" i="1" dirty="0" smtClean="0">
                <a:solidFill>
                  <a:prstClr val="black"/>
                </a:solidFill>
                <a:latin typeface="Calibri"/>
                <a:cs typeface="+mn-cs"/>
              </a:rPr>
              <a:t>Albert Einstein</a:t>
            </a:r>
            <a:endParaRPr lang="en-US" dirty="0"/>
          </a:p>
        </p:txBody>
      </p:sp>
    </p:spTree>
    <p:extLst>
      <p:ext uri="{BB962C8B-B14F-4D97-AF65-F5344CB8AC3E}">
        <p14:creationId xmlns:p14="http://schemas.microsoft.com/office/powerpoint/2010/main" val="1565915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Chronology of Nuclear Treaties</a:t>
            </a:r>
            <a:br>
              <a:rPr lang="en-US" dirty="0" smtClean="0"/>
            </a:br>
            <a:r>
              <a:rPr lang="en-US" sz="1600" dirty="0" smtClean="0"/>
              <a:t>(1 of 2)</a:t>
            </a:r>
            <a:endParaRPr lang="en-US" sz="1600" dirty="0"/>
          </a:p>
        </p:txBody>
      </p:sp>
      <p:sp>
        <p:nvSpPr>
          <p:cNvPr id="3" name="Content Placeholder 2"/>
          <p:cNvSpPr>
            <a:spLocks noGrp="1"/>
          </p:cNvSpPr>
          <p:nvPr>
            <p:ph idx="1"/>
          </p:nvPr>
        </p:nvSpPr>
        <p:spPr>
          <a:xfrm>
            <a:off x="305584" y="1219200"/>
            <a:ext cx="8686016" cy="5181600"/>
          </a:xfrm>
        </p:spPr>
        <p:txBody>
          <a:bodyPr/>
          <a:lstStyle/>
          <a:p>
            <a:r>
              <a:rPr lang="en-US" dirty="0" smtClean="0"/>
              <a:t>1963 – Limited Test Ban Treaty</a:t>
            </a:r>
          </a:p>
          <a:p>
            <a:pPr lvl="1"/>
            <a:r>
              <a:rPr lang="en-US" dirty="0" smtClean="0"/>
              <a:t>Prevented above ground, underwater and outer space testing</a:t>
            </a:r>
          </a:p>
          <a:p>
            <a:pPr lvl="1"/>
            <a:r>
              <a:rPr lang="en-US" dirty="0" smtClean="0"/>
              <a:t>136 nations have signed</a:t>
            </a:r>
          </a:p>
          <a:p>
            <a:r>
              <a:rPr lang="en-US" dirty="0" smtClean="0"/>
              <a:t>1967 – Outer Space Treaty</a:t>
            </a:r>
          </a:p>
          <a:p>
            <a:pPr lvl="1"/>
            <a:r>
              <a:rPr lang="en-US" dirty="0" smtClean="0"/>
              <a:t>Banned placing weapons in orbit or in outer space</a:t>
            </a:r>
          </a:p>
          <a:p>
            <a:pPr lvl="1"/>
            <a:r>
              <a:rPr lang="en-US" dirty="0" smtClean="0"/>
              <a:t>129 nations have signed</a:t>
            </a:r>
          </a:p>
          <a:p>
            <a:r>
              <a:rPr lang="en-US" dirty="0" smtClean="0"/>
              <a:t>1968 – Nuclear Non-Proliferation Treaty</a:t>
            </a:r>
          </a:p>
          <a:p>
            <a:pPr lvl="1"/>
            <a:r>
              <a:rPr lang="en-US" dirty="0" smtClean="0"/>
              <a:t>Non-proliferation, disarmament, the right to peaceful nuclear technology</a:t>
            </a:r>
          </a:p>
          <a:p>
            <a:pPr lvl="1"/>
            <a:r>
              <a:rPr lang="en-US" dirty="0" smtClean="0"/>
              <a:t>190 nations have signed</a:t>
            </a:r>
          </a:p>
          <a:p>
            <a:r>
              <a:rPr lang="en-US" dirty="0" smtClean="0"/>
              <a:t>1972 – Strategic Arms Limitation Treaty I  (SALT I)</a:t>
            </a:r>
          </a:p>
          <a:p>
            <a:pPr lvl="1"/>
            <a:r>
              <a:rPr lang="en-US" dirty="0" smtClean="0"/>
              <a:t>Limited the number of anti-ballistic missile systems  (US and Soviet Union)</a:t>
            </a:r>
          </a:p>
          <a:p>
            <a:pPr lvl="1"/>
            <a:r>
              <a:rPr lang="en-US" dirty="0" smtClean="0"/>
              <a:t>US withdrew in 2001;  Led to creation of the US Missile Defense Agency</a:t>
            </a:r>
          </a:p>
          <a:p>
            <a:r>
              <a:rPr lang="en-US" dirty="0" smtClean="0"/>
              <a:t>1979 – Strategic Arms Limitation Treaty II  (SALT II)</a:t>
            </a:r>
          </a:p>
          <a:p>
            <a:pPr lvl="1"/>
            <a:r>
              <a:rPr lang="en-US" dirty="0" smtClean="0"/>
              <a:t>Limited number of strategic nuclear weapon systems (US and Soviet Union)</a:t>
            </a:r>
          </a:p>
          <a:p>
            <a:pPr lvl="1"/>
            <a:r>
              <a:rPr lang="en-US" dirty="0" smtClean="0"/>
              <a:t>US withdrew in 1986 after accusing Soviets of violating the pact</a:t>
            </a:r>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23</a:t>
            </a:fld>
            <a:endParaRPr lang="en-US" dirty="0"/>
          </a:p>
        </p:txBody>
      </p:sp>
    </p:spTree>
    <p:extLst>
      <p:ext uri="{BB962C8B-B14F-4D97-AF65-F5344CB8AC3E}">
        <p14:creationId xmlns:p14="http://schemas.microsoft.com/office/powerpoint/2010/main" val="761775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1987 – Intermediate Range Nuclear Forces Treaty</a:t>
            </a:r>
          </a:p>
          <a:p>
            <a:pPr lvl="1"/>
            <a:r>
              <a:rPr lang="en-US" dirty="0" smtClean="0"/>
              <a:t>Agreement between US and Soviet Union</a:t>
            </a:r>
          </a:p>
          <a:p>
            <a:pPr lvl="1"/>
            <a:r>
              <a:rPr lang="en-US" dirty="0" smtClean="0"/>
              <a:t>Eliminated intermediate range (500 - 5500 km) ballistic and cruise missiles</a:t>
            </a:r>
          </a:p>
          <a:p>
            <a:r>
              <a:rPr lang="en-US" dirty="0" smtClean="0"/>
              <a:t>1991 – Strategic Arms Reduction Treaty  (START)</a:t>
            </a:r>
          </a:p>
          <a:p>
            <a:pPr lvl="1"/>
            <a:r>
              <a:rPr lang="en-US" dirty="0" smtClean="0"/>
              <a:t>Agreement between US and Soviet Union</a:t>
            </a:r>
          </a:p>
          <a:p>
            <a:pPr lvl="1"/>
            <a:r>
              <a:rPr lang="en-US" dirty="0" smtClean="0"/>
              <a:t>Limited number of nuclear warheads (6000) and delivery vehicles (1600)</a:t>
            </a:r>
          </a:p>
          <a:p>
            <a:r>
              <a:rPr lang="en-US" dirty="0" smtClean="0"/>
              <a:t>1993 – Strategic Arms Reduction Treaty II  (START II)</a:t>
            </a:r>
          </a:p>
          <a:p>
            <a:pPr lvl="1"/>
            <a:r>
              <a:rPr lang="en-US" dirty="0" smtClean="0"/>
              <a:t>Further reduction of nuclear warheads  (US and Soviet Union)</a:t>
            </a:r>
          </a:p>
          <a:p>
            <a:pPr lvl="1"/>
            <a:r>
              <a:rPr lang="en-US" dirty="0" smtClean="0"/>
              <a:t>Russia withdrew in 2002 in response to US withdrawal from SALT I</a:t>
            </a:r>
          </a:p>
          <a:p>
            <a:r>
              <a:rPr lang="en-US" dirty="0" smtClean="0"/>
              <a:t>1996 – Comprehensive Test Ban Treaty</a:t>
            </a:r>
          </a:p>
          <a:p>
            <a:pPr lvl="1"/>
            <a:r>
              <a:rPr lang="en-US" dirty="0" smtClean="0"/>
              <a:t>Bans all nuclear testing (to include underground)</a:t>
            </a:r>
          </a:p>
          <a:p>
            <a:pPr lvl="1"/>
            <a:r>
              <a:rPr lang="en-US" dirty="0" smtClean="0"/>
              <a:t>156 nations have signed</a:t>
            </a:r>
          </a:p>
          <a:p>
            <a:r>
              <a:rPr lang="en-US" dirty="0" smtClean="0"/>
              <a:t>2010 – New Strategic Arms Reduction Treaty  (New START)</a:t>
            </a:r>
          </a:p>
          <a:p>
            <a:pPr lvl="1"/>
            <a:r>
              <a:rPr lang="en-US" dirty="0" smtClean="0"/>
              <a:t>Replaced START I, which expired in December 2009</a:t>
            </a:r>
          </a:p>
          <a:p>
            <a:pPr lvl="1"/>
            <a:r>
              <a:rPr lang="en-US" dirty="0" smtClean="0"/>
              <a:t>Deployed warheads (1550);  Deployed delivery systems (700)</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24</a:t>
            </a:fld>
            <a:endParaRPr lang="en-US" dirty="0"/>
          </a:p>
        </p:txBody>
      </p:sp>
      <p:sp>
        <p:nvSpPr>
          <p:cNvPr id="5" name="Title 1"/>
          <p:cNvSpPr>
            <a:spLocks noGrp="1"/>
          </p:cNvSpPr>
          <p:nvPr>
            <p:ph type="title"/>
          </p:nvPr>
        </p:nvSpPr>
        <p:spPr/>
        <p:txBody>
          <a:bodyPr>
            <a:normAutofit/>
          </a:bodyPr>
          <a:lstStyle/>
          <a:p>
            <a:r>
              <a:rPr lang="en-US" dirty="0" smtClean="0"/>
              <a:t>Chronology of Nuclear Treaties</a:t>
            </a:r>
            <a:br>
              <a:rPr lang="en-US" dirty="0" smtClean="0"/>
            </a:br>
            <a:r>
              <a:rPr lang="en-US" sz="1600" dirty="0" smtClean="0"/>
              <a:t>(2 of 2)</a:t>
            </a:r>
            <a:endParaRPr lang="en-US" sz="1600" dirty="0"/>
          </a:p>
        </p:txBody>
      </p:sp>
    </p:spTree>
    <p:extLst>
      <p:ext uri="{BB962C8B-B14F-4D97-AF65-F5344CB8AC3E}">
        <p14:creationId xmlns:p14="http://schemas.microsoft.com/office/powerpoint/2010/main" val="343699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International Atomic Energy Agency</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25</a:t>
            </a:fld>
            <a:endParaRPr lang="en-US" dirty="0"/>
          </a:p>
        </p:txBody>
      </p:sp>
      <p:pic>
        <p:nvPicPr>
          <p:cNvPr id="5" name="Picture 2" descr="http://upload.wikimedia.org/wikipedia/commons/c/c2/Iaea-vienna.JPG"/>
          <p:cNvPicPr>
            <a:picLocks noChangeAspect="1" noChangeArrowheads="1"/>
          </p:cNvPicPr>
          <p:nvPr/>
        </p:nvPicPr>
        <p:blipFill>
          <a:blip r:embed="rId3" cstate="print"/>
          <a:srcRect/>
          <a:stretch>
            <a:fillRect/>
          </a:stretch>
        </p:blipFill>
        <p:spPr bwMode="auto">
          <a:xfrm>
            <a:off x="1828799" y="1617071"/>
            <a:ext cx="5369169" cy="3746746"/>
          </a:xfrm>
          <a:prstGeom prst="rect">
            <a:avLst/>
          </a:prstGeom>
          <a:noFill/>
          <a:ln w="9525">
            <a:noFill/>
            <a:miter lim="800000"/>
            <a:headEnd/>
            <a:tailEnd/>
          </a:ln>
        </p:spPr>
      </p:pic>
      <p:pic>
        <p:nvPicPr>
          <p:cNvPr id="6" name="Picture 4" descr="elbaradei"/>
          <p:cNvPicPr>
            <a:picLocks noChangeAspect="1" noChangeArrowheads="1"/>
          </p:cNvPicPr>
          <p:nvPr/>
        </p:nvPicPr>
        <p:blipFill>
          <a:blip r:embed="rId4" cstate="print"/>
          <a:srcRect/>
          <a:stretch>
            <a:fillRect/>
          </a:stretch>
        </p:blipFill>
        <p:spPr bwMode="auto">
          <a:xfrm>
            <a:off x="269158" y="2133600"/>
            <a:ext cx="1331042" cy="1755843"/>
          </a:xfrm>
          <a:prstGeom prst="rect">
            <a:avLst/>
          </a:prstGeom>
          <a:noFill/>
          <a:ln w="9525">
            <a:noFill/>
            <a:miter lim="800000"/>
            <a:headEnd/>
            <a:tailEnd/>
          </a:ln>
        </p:spPr>
      </p:pic>
      <p:pic>
        <p:nvPicPr>
          <p:cNvPr id="7" name="Picture 6" descr="amano2"/>
          <p:cNvPicPr>
            <a:picLocks noChangeAspect="1" noChangeArrowheads="1"/>
          </p:cNvPicPr>
          <p:nvPr/>
        </p:nvPicPr>
        <p:blipFill>
          <a:blip r:embed="rId5" cstate="print"/>
          <a:srcRect/>
          <a:stretch>
            <a:fillRect/>
          </a:stretch>
        </p:blipFill>
        <p:spPr bwMode="auto">
          <a:xfrm>
            <a:off x="7445938" y="2133600"/>
            <a:ext cx="1258756" cy="1755648"/>
          </a:xfrm>
          <a:prstGeom prst="rect">
            <a:avLst/>
          </a:prstGeom>
          <a:noFill/>
          <a:ln w="9525">
            <a:noFill/>
            <a:miter lim="800000"/>
            <a:headEnd/>
            <a:tailEnd/>
          </a:ln>
        </p:spPr>
      </p:pic>
      <p:sp>
        <p:nvSpPr>
          <p:cNvPr id="12" name="TextBox 11"/>
          <p:cNvSpPr txBox="1"/>
          <p:nvPr/>
        </p:nvSpPr>
        <p:spPr>
          <a:xfrm>
            <a:off x="2630907" y="1219200"/>
            <a:ext cx="3676199" cy="369332"/>
          </a:xfrm>
          <a:prstGeom prst="rect">
            <a:avLst/>
          </a:prstGeom>
          <a:noFill/>
        </p:spPr>
        <p:txBody>
          <a:bodyPr wrap="none" rtlCol="0">
            <a:spAutoFit/>
          </a:bodyPr>
          <a:lstStyle/>
          <a:p>
            <a:pPr algn="ctr"/>
            <a:r>
              <a:rPr lang="en-US" b="1" dirty="0" smtClean="0">
                <a:latin typeface="+mj-lt"/>
              </a:rPr>
              <a:t>IAEA Headquarters – Vienna, Austria</a:t>
            </a:r>
            <a:endParaRPr lang="en-US" b="1" dirty="0">
              <a:latin typeface="+mj-lt"/>
            </a:endParaRPr>
          </a:p>
        </p:txBody>
      </p:sp>
      <p:sp>
        <p:nvSpPr>
          <p:cNvPr id="14" name="TextBox 13"/>
          <p:cNvSpPr txBox="1"/>
          <p:nvPr/>
        </p:nvSpPr>
        <p:spPr>
          <a:xfrm>
            <a:off x="26484" y="3962400"/>
            <a:ext cx="1695529" cy="738664"/>
          </a:xfrm>
          <a:prstGeom prst="rect">
            <a:avLst/>
          </a:prstGeom>
          <a:noFill/>
        </p:spPr>
        <p:txBody>
          <a:bodyPr wrap="none" rtlCol="0">
            <a:spAutoFit/>
          </a:bodyPr>
          <a:lstStyle/>
          <a:p>
            <a:pPr algn="ctr"/>
            <a:r>
              <a:rPr lang="en-US" sz="1400" b="1" dirty="0" smtClean="0">
                <a:latin typeface="+mj-lt"/>
              </a:rPr>
              <a:t>Mohamed </a:t>
            </a:r>
            <a:r>
              <a:rPr lang="en-US" sz="1400" b="1" dirty="0" err="1" smtClean="0">
                <a:latin typeface="+mj-lt"/>
              </a:rPr>
              <a:t>ElBaradei</a:t>
            </a:r>
            <a:endParaRPr lang="en-US" sz="1400" b="1" dirty="0" smtClean="0">
              <a:latin typeface="+mj-lt"/>
            </a:endParaRPr>
          </a:p>
          <a:p>
            <a:pPr algn="ctr"/>
            <a:r>
              <a:rPr lang="en-US" sz="1400" b="1" dirty="0" smtClean="0">
                <a:latin typeface="+mj-lt"/>
              </a:rPr>
              <a:t>Director General</a:t>
            </a:r>
          </a:p>
          <a:p>
            <a:pPr algn="ctr"/>
            <a:r>
              <a:rPr lang="en-US" sz="1400" b="1" dirty="0" smtClean="0">
                <a:latin typeface="+mj-lt"/>
              </a:rPr>
              <a:t>1997 - 2009 </a:t>
            </a:r>
            <a:endParaRPr lang="en-US" sz="1400" b="1" dirty="0">
              <a:latin typeface="+mj-lt"/>
            </a:endParaRPr>
          </a:p>
        </p:txBody>
      </p:sp>
      <p:sp>
        <p:nvSpPr>
          <p:cNvPr id="15" name="TextBox 14"/>
          <p:cNvSpPr txBox="1"/>
          <p:nvPr/>
        </p:nvSpPr>
        <p:spPr>
          <a:xfrm>
            <a:off x="7360390" y="3962400"/>
            <a:ext cx="1414490" cy="738664"/>
          </a:xfrm>
          <a:prstGeom prst="rect">
            <a:avLst/>
          </a:prstGeom>
          <a:noFill/>
        </p:spPr>
        <p:txBody>
          <a:bodyPr wrap="none" rtlCol="0">
            <a:spAutoFit/>
          </a:bodyPr>
          <a:lstStyle/>
          <a:p>
            <a:pPr algn="ctr"/>
            <a:r>
              <a:rPr lang="en-US" sz="1400" b="1" dirty="0" err="1" smtClean="0">
                <a:latin typeface="+mj-lt"/>
              </a:rPr>
              <a:t>Yukiya</a:t>
            </a:r>
            <a:r>
              <a:rPr lang="en-US" sz="1400" b="1" dirty="0" smtClean="0">
                <a:latin typeface="+mj-lt"/>
              </a:rPr>
              <a:t> Amano</a:t>
            </a:r>
          </a:p>
          <a:p>
            <a:pPr algn="ctr"/>
            <a:r>
              <a:rPr lang="en-US" sz="1400" b="1" dirty="0" smtClean="0">
                <a:latin typeface="+mj-lt"/>
              </a:rPr>
              <a:t>Director General</a:t>
            </a:r>
          </a:p>
          <a:p>
            <a:pPr algn="ctr"/>
            <a:r>
              <a:rPr lang="en-US" sz="1400" b="1" dirty="0" smtClean="0">
                <a:latin typeface="+mj-lt"/>
              </a:rPr>
              <a:t>2009 - present </a:t>
            </a:r>
            <a:endParaRPr lang="en-US" sz="1400" b="1" dirty="0">
              <a:latin typeface="+mj-lt"/>
            </a:endParaRPr>
          </a:p>
        </p:txBody>
      </p:sp>
      <p:sp>
        <p:nvSpPr>
          <p:cNvPr id="17" name="TextBox 16"/>
          <p:cNvSpPr txBox="1"/>
          <p:nvPr/>
        </p:nvSpPr>
        <p:spPr>
          <a:xfrm>
            <a:off x="2314794" y="5629870"/>
            <a:ext cx="4513608" cy="923330"/>
          </a:xfrm>
          <a:prstGeom prst="rect">
            <a:avLst/>
          </a:prstGeom>
          <a:noFill/>
        </p:spPr>
        <p:txBody>
          <a:bodyPr wrap="none" rtlCol="0">
            <a:spAutoFit/>
          </a:bodyPr>
          <a:lstStyle/>
          <a:p>
            <a:r>
              <a:rPr lang="en-US" dirty="0" smtClean="0">
                <a:latin typeface="+mj-lt"/>
              </a:rPr>
              <a:t>Regional Offices (2):   Toronto and Tokyo </a:t>
            </a:r>
          </a:p>
          <a:p>
            <a:r>
              <a:rPr lang="en-US" dirty="0" smtClean="0">
                <a:latin typeface="+mj-lt"/>
              </a:rPr>
              <a:t>Liaison Offices    (2):   New York and Geneva  </a:t>
            </a:r>
          </a:p>
          <a:p>
            <a:r>
              <a:rPr lang="en-US" dirty="0" smtClean="0">
                <a:latin typeface="+mj-lt"/>
              </a:rPr>
              <a:t>Laboratories       (3):   Austria (2) and Monaco  </a:t>
            </a:r>
            <a:endParaRPr lang="en-US" dirty="0">
              <a:latin typeface="+mj-lt"/>
            </a:endParaRPr>
          </a:p>
        </p:txBody>
      </p:sp>
    </p:spTree>
    <p:extLst>
      <p:ext uri="{BB962C8B-B14F-4D97-AF65-F5344CB8AC3E}">
        <p14:creationId xmlns:p14="http://schemas.microsoft.com/office/powerpoint/2010/main" val="1558265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IAEA Safeguards and Procedures</a:t>
            </a:r>
            <a:endParaRPr lang="en-US" dirty="0"/>
          </a:p>
        </p:txBody>
      </p:sp>
      <p:sp>
        <p:nvSpPr>
          <p:cNvPr id="3" name="Content Placeholder 2"/>
          <p:cNvSpPr>
            <a:spLocks noGrp="1"/>
          </p:cNvSpPr>
          <p:nvPr>
            <p:ph idx="1"/>
          </p:nvPr>
        </p:nvSpPr>
        <p:spPr/>
        <p:txBody>
          <a:bodyPr/>
          <a:lstStyle/>
          <a:p>
            <a:r>
              <a:rPr lang="en-US" dirty="0" smtClean="0"/>
              <a:t>Safeguards</a:t>
            </a:r>
          </a:p>
          <a:p>
            <a:pPr lvl="1"/>
            <a:r>
              <a:rPr lang="en-US" dirty="0" smtClean="0"/>
              <a:t>Materials accountability</a:t>
            </a:r>
          </a:p>
          <a:p>
            <a:pPr lvl="1"/>
            <a:r>
              <a:rPr lang="en-US" dirty="0" smtClean="0"/>
              <a:t>Containment</a:t>
            </a:r>
          </a:p>
          <a:p>
            <a:pPr lvl="1"/>
            <a:r>
              <a:rPr lang="en-US" dirty="0" smtClean="0"/>
              <a:t>Surveillance administered by IAEA</a:t>
            </a:r>
          </a:p>
          <a:p>
            <a:r>
              <a:rPr lang="en-US" dirty="0" smtClean="0"/>
              <a:t>Under the NPT </a:t>
            </a:r>
          </a:p>
          <a:p>
            <a:pPr lvl="1"/>
            <a:r>
              <a:rPr lang="en-US" dirty="0" smtClean="0"/>
              <a:t>Non-nuclear weapon states (NNWS) must declare and place all materials under safeguards</a:t>
            </a:r>
          </a:p>
          <a:p>
            <a:pPr lvl="1"/>
            <a:r>
              <a:rPr lang="en-US" dirty="0" smtClean="0"/>
              <a:t>Safeguards </a:t>
            </a:r>
            <a:r>
              <a:rPr lang="en-US" u="sng" dirty="0" smtClean="0"/>
              <a:t>do not</a:t>
            </a:r>
            <a:r>
              <a:rPr lang="en-US" dirty="0" smtClean="0"/>
              <a:t> apply to the five Nuclear weapon states (NWS) </a:t>
            </a:r>
          </a:p>
          <a:p>
            <a:r>
              <a:rPr lang="en-US" dirty="0" smtClean="0"/>
              <a:t>Procedures employed to ensure safeguards are met</a:t>
            </a:r>
          </a:p>
          <a:p>
            <a:pPr lvl="1"/>
            <a:r>
              <a:rPr lang="en-US" dirty="0" smtClean="0"/>
              <a:t>Design review</a:t>
            </a:r>
          </a:p>
          <a:p>
            <a:pPr lvl="1"/>
            <a:r>
              <a:rPr lang="en-US" dirty="0" smtClean="0"/>
              <a:t>Plant records</a:t>
            </a:r>
          </a:p>
          <a:p>
            <a:pPr lvl="1"/>
            <a:r>
              <a:rPr lang="en-US" dirty="0" smtClean="0"/>
              <a:t>Plant operation:  materials balance </a:t>
            </a:r>
          </a:p>
          <a:p>
            <a:pPr lvl="1"/>
            <a:r>
              <a:rPr lang="en-US" dirty="0" smtClean="0"/>
              <a:t>Inspections</a:t>
            </a:r>
          </a:p>
          <a:p>
            <a:pPr lvl="2"/>
            <a:r>
              <a:rPr lang="en-US" dirty="0" smtClean="0"/>
              <a:t>Initial, routine, special</a:t>
            </a:r>
          </a:p>
          <a:p>
            <a:pPr lvl="2"/>
            <a:r>
              <a:rPr lang="en-US" dirty="0" smtClean="0"/>
              <a:t>70%  of all inspections have been in Canada, Germany and Japan</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26</a:t>
            </a:fld>
            <a:endParaRPr lang="en-US" dirty="0"/>
          </a:p>
        </p:txBody>
      </p:sp>
    </p:spTree>
    <p:extLst>
      <p:ext uri="{BB962C8B-B14F-4D97-AF65-F5344CB8AC3E}">
        <p14:creationId xmlns:p14="http://schemas.microsoft.com/office/powerpoint/2010/main" val="497648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6734665" cy="914400"/>
          </a:xfrm>
        </p:spPr>
        <p:txBody>
          <a:bodyPr>
            <a:normAutofit fontScale="90000"/>
          </a:bodyPr>
          <a:lstStyle/>
          <a:p>
            <a:r>
              <a:rPr lang="en-US" dirty="0" smtClean="0"/>
              <a:t>Limitations and Criticisms of Safeguards</a:t>
            </a:r>
            <a:endParaRPr lang="en-US" dirty="0"/>
          </a:p>
        </p:txBody>
      </p:sp>
      <p:sp>
        <p:nvSpPr>
          <p:cNvPr id="3" name="Content Placeholder 2"/>
          <p:cNvSpPr>
            <a:spLocks noGrp="1"/>
          </p:cNvSpPr>
          <p:nvPr>
            <p:ph idx="1"/>
          </p:nvPr>
        </p:nvSpPr>
        <p:spPr>
          <a:xfrm>
            <a:off x="305584" y="1219200"/>
            <a:ext cx="6019016" cy="5181600"/>
          </a:xfrm>
        </p:spPr>
        <p:txBody>
          <a:bodyPr/>
          <a:lstStyle/>
          <a:p>
            <a:r>
              <a:rPr lang="en-US" dirty="0" smtClean="0"/>
              <a:t>Do not apply to </a:t>
            </a:r>
          </a:p>
          <a:p>
            <a:pPr lvl="1"/>
            <a:r>
              <a:rPr lang="en-US" dirty="0" smtClean="0"/>
              <a:t>R &amp; D of non-nuclear components</a:t>
            </a:r>
          </a:p>
          <a:p>
            <a:pPr lvl="1"/>
            <a:r>
              <a:rPr lang="en-US" dirty="0" smtClean="0"/>
              <a:t>Peaceful uses of nuclear explosives  (e.g.  mining)</a:t>
            </a:r>
          </a:p>
          <a:p>
            <a:r>
              <a:rPr lang="en-US" dirty="0" smtClean="0"/>
              <a:t>Lack of effective enforcement</a:t>
            </a:r>
          </a:p>
          <a:p>
            <a:pPr lvl="1"/>
            <a:r>
              <a:rPr lang="en-US" dirty="0" smtClean="0"/>
              <a:t>Reprimand by UN Security Council</a:t>
            </a:r>
          </a:p>
          <a:p>
            <a:pPr lvl="1"/>
            <a:r>
              <a:rPr lang="en-US" dirty="0" smtClean="0"/>
              <a:t>Iran:  six reprimands from 2006 - 2010</a:t>
            </a:r>
          </a:p>
          <a:p>
            <a:r>
              <a:rPr lang="en-US" dirty="0" smtClean="0"/>
              <a:t>Diplomatic pressure</a:t>
            </a:r>
          </a:p>
          <a:p>
            <a:pPr lvl="1"/>
            <a:r>
              <a:rPr lang="en-US" dirty="0" smtClean="0"/>
              <a:t>There has never been a special (challenge) inspection</a:t>
            </a:r>
          </a:p>
          <a:p>
            <a:pPr lvl="1"/>
            <a:r>
              <a:rPr lang="en-US" dirty="0" smtClean="0"/>
              <a:t>Debate about suspected activities in Iran</a:t>
            </a:r>
          </a:p>
          <a:p>
            <a:pPr lvl="1"/>
            <a:r>
              <a:rPr lang="en-US" dirty="0" smtClean="0"/>
              <a:t>Bulk of budget for inspections in Canada, Germany, and Japan</a:t>
            </a:r>
          </a:p>
          <a:p>
            <a:r>
              <a:rPr lang="en-US" dirty="0" smtClean="0"/>
              <a:t>Significant quantities of nuclear material</a:t>
            </a:r>
          </a:p>
          <a:p>
            <a:pPr lvl="1"/>
            <a:r>
              <a:rPr lang="en-US" dirty="0" smtClean="0"/>
              <a:t>8 kg </a:t>
            </a:r>
            <a:r>
              <a:rPr lang="en-US" dirty="0" err="1" smtClean="0"/>
              <a:t>Pu</a:t>
            </a:r>
            <a:r>
              <a:rPr lang="en-US" dirty="0" smtClean="0"/>
              <a:t>;  25 kg HEU</a:t>
            </a:r>
          </a:p>
          <a:p>
            <a:pPr lvl="1"/>
            <a:r>
              <a:rPr lang="en-US" dirty="0" smtClean="0"/>
              <a:t>Criticized as too high  (Fat Man = 6 kg of </a:t>
            </a:r>
            <a:r>
              <a:rPr lang="en-US" dirty="0" err="1" smtClean="0"/>
              <a:t>Pu</a:t>
            </a:r>
            <a:r>
              <a:rPr lang="en-US" dirty="0" smtClean="0"/>
              <a:t>)</a:t>
            </a:r>
          </a:p>
          <a:p>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27</a:t>
            </a:fld>
            <a:endParaRPr lang="en-US" dirty="0"/>
          </a:p>
        </p:txBody>
      </p:sp>
      <p:sp>
        <p:nvSpPr>
          <p:cNvPr id="7" name="Right Arrow 6"/>
          <p:cNvSpPr/>
          <p:nvPr/>
        </p:nvSpPr>
        <p:spPr>
          <a:xfrm>
            <a:off x="5638800" y="4038600"/>
            <a:ext cx="5334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9"/>
          <p:cNvGrpSpPr/>
          <p:nvPr/>
        </p:nvGrpSpPr>
        <p:grpSpPr>
          <a:xfrm>
            <a:off x="6324600" y="1524000"/>
            <a:ext cx="2703444" cy="3200400"/>
            <a:chOff x="6324600" y="1447800"/>
            <a:chExt cx="2819400" cy="3352800"/>
          </a:xfrm>
        </p:grpSpPr>
        <p:sp>
          <p:nvSpPr>
            <p:cNvPr id="9" name="Rectangle 8"/>
            <p:cNvSpPr/>
            <p:nvPr/>
          </p:nvSpPr>
          <p:spPr>
            <a:xfrm>
              <a:off x="6324600" y="1447800"/>
              <a:ext cx="2819400" cy="335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KokoFig26"/>
            <p:cNvPicPr>
              <a:picLocks noChangeAspect="1" noChangeArrowheads="1"/>
            </p:cNvPicPr>
            <p:nvPr/>
          </p:nvPicPr>
          <p:blipFill>
            <a:blip r:embed="rId3" cstate="print"/>
            <a:srcRect/>
            <a:stretch>
              <a:fillRect/>
            </a:stretch>
          </p:blipFill>
          <p:spPr bwMode="auto">
            <a:xfrm>
              <a:off x="6405998" y="1524000"/>
              <a:ext cx="2661802" cy="3200400"/>
            </a:xfrm>
            <a:prstGeom prst="rect">
              <a:avLst/>
            </a:prstGeom>
            <a:noFill/>
            <a:ln w="9525">
              <a:solidFill>
                <a:schemeClr val="tx1"/>
              </a:solidFill>
              <a:miter lim="800000"/>
              <a:headEnd/>
              <a:tailEnd/>
            </a:ln>
          </p:spPr>
        </p:pic>
      </p:grpSp>
      <p:sp>
        <p:nvSpPr>
          <p:cNvPr id="11" name="TextBox 10"/>
          <p:cNvSpPr txBox="1"/>
          <p:nvPr/>
        </p:nvSpPr>
        <p:spPr>
          <a:xfrm>
            <a:off x="6298095" y="4724400"/>
            <a:ext cx="2819400" cy="830997"/>
          </a:xfrm>
          <a:prstGeom prst="rect">
            <a:avLst/>
          </a:prstGeom>
          <a:noFill/>
        </p:spPr>
        <p:txBody>
          <a:bodyPr wrap="square" rtlCol="0">
            <a:spAutoFit/>
          </a:bodyPr>
          <a:lstStyle/>
          <a:p>
            <a:r>
              <a:rPr lang="en-US" sz="1200" b="1" dirty="0" smtClean="0">
                <a:latin typeface="+mj-lt"/>
              </a:rPr>
              <a:t>Procedures for initiating and carrying out special inspections (</a:t>
            </a:r>
            <a:r>
              <a:rPr lang="en-US" sz="1200" b="1" dirty="0" err="1" smtClean="0">
                <a:latin typeface="+mj-lt"/>
              </a:rPr>
              <a:t>Kokoski</a:t>
            </a:r>
            <a:r>
              <a:rPr lang="en-US" sz="1200" b="1" dirty="0" smtClean="0">
                <a:latin typeface="+mj-lt"/>
              </a:rPr>
              <a:t>, p.156)</a:t>
            </a:r>
          </a:p>
          <a:p>
            <a:endParaRPr lang="en-US" sz="1200" b="1" dirty="0" smtClean="0">
              <a:latin typeface="+mj-lt"/>
            </a:endParaRPr>
          </a:p>
          <a:p>
            <a:r>
              <a:rPr lang="en-US" sz="1200" b="1" dirty="0" smtClean="0">
                <a:latin typeface="+mj-lt"/>
              </a:rPr>
              <a:t>Bureaucracy calisthenics, anyone?.....</a:t>
            </a:r>
            <a:endParaRPr lang="en-US" sz="1200" b="1" dirty="0">
              <a:latin typeface="+mj-lt"/>
            </a:endParaRPr>
          </a:p>
        </p:txBody>
      </p:sp>
    </p:spTree>
    <p:extLst>
      <p:ext uri="{BB962C8B-B14F-4D97-AF65-F5344CB8AC3E}">
        <p14:creationId xmlns:p14="http://schemas.microsoft.com/office/powerpoint/2010/main" val="3637981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pPr marL="0" indent="0">
              <a:buNone/>
            </a:pPr>
            <a:r>
              <a:rPr lang="en-US" sz="2000" dirty="0" smtClean="0"/>
              <a:t>“A successful </a:t>
            </a:r>
            <a:r>
              <a:rPr lang="en-US" sz="2000" dirty="0" err="1" smtClean="0"/>
              <a:t>proliferant</a:t>
            </a:r>
            <a:r>
              <a:rPr lang="en-US" sz="2000" dirty="0" smtClean="0"/>
              <a:t> must </a:t>
            </a:r>
            <a:r>
              <a:rPr lang="en-US" sz="2000" dirty="0" smtClean="0">
                <a:solidFill>
                  <a:srgbClr val="00B0F0"/>
                </a:solidFill>
              </a:rPr>
              <a:t>overcome a number of technical hurdles</a:t>
            </a:r>
            <a:r>
              <a:rPr lang="en-US" sz="2000" dirty="0" smtClean="0"/>
              <a:t>.  Among them are: </a:t>
            </a:r>
            <a:r>
              <a:rPr lang="en-US" sz="2000" dirty="0" smtClean="0">
                <a:solidFill>
                  <a:srgbClr val="00B0F0"/>
                </a:solidFill>
              </a:rPr>
              <a:t>obtaining enough fissile material </a:t>
            </a:r>
            <a:r>
              <a:rPr lang="en-US" sz="2000" dirty="0" smtClean="0"/>
              <a:t>to form a super-critical mass for each of its nuclear weapons; arriving at a weapon design that will </a:t>
            </a:r>
            <a:r>
              <a:rPr lang="en-US" sz="2000" dirty="0" smtClean="0">
                <a:solidFill>
                  <a:srgbClr val="00B0F0"/>
                </a:solidFill>
              </a:rPr>
              <a:t>bring that mass together in a tiny fraction of a second</a:t>
            </a:r>
            <a:r>
              <a:rPr lang="en-US" sz="2000" dirty="0" smtClean="0"/>
              <a:t>, and designing a working device small and light enough to be carried by a given </a:t>
            </a:r>
            <a:r>
              <a:rPr lang="en-US" sz="2000" dirty="0" smtClean="0">
                <a:solidFill>
                  <a:srgbClr val="00B0F0"/>
                </a:solidFill>
              </a:rPr>
              <a:t>delivery vehicle</a:t>
            </a:r>
            <a:r>
              <a:rPr lang="en-US" sz="2000" dirty="0" smtClean="0"/>
              <a:t>.  These hurdles represent </a:t>
            </a:r>
            <a:r>
              <a:rPr lang="en-US" sz="2000" i="1" dirty="0" smtClean="0">
                <a:solidFill>
                  <a:srgbClr val="00B0F0"/>
                </a:solidFill>
              </a:rPr>
              <a:t>threshold requirements</a:t>
            </a:r>
            <a:r>
              <a:rPr lang="en-US" sz="2000" dirty="0" smtClean="0">
                <a:solidFill>
                  <a:srgbClr val="00B0F0"/>
                </a:solidFill>
              </a:rPr>
              <a:t>: unless each one is adequately met</a:t>
            </a:r>
            <a:r>
              <a:rPr lang="en-US" sz="2000" dirty="0" smtClean="0"/>
              <a:t>, one ends up not with a less powerful weapon, but with a device that </a:t>
            </a:r>
            <a:r>
              <a:rPr lang="en-US" sz="2000" dirty="0" smtClean="0">
                <a:solidFill>
                  <a:srgbClr val="00B0F0"/>
                </a:solidFill>
              </a:rPr>
              <a:t>cannot produce any significant nuclear yield</a:t>
            </a:r>
            <a:r>
              <a:rPr lang="en-US" sz="2000" dirty="0" smtClean="0"/>
              <a:t> at all or </a:t>
            </a:r>
            <a:r>
              <a:rPr lang="en-US" sz="2000" dirty="0" smtClean="0">
                <a:solidFill>
                  <a:srgbClr val="00B0F0"/>
                </a:solidFill>
              </a:rPr>
              <a:t>cannot be delivered to a given target</a:t>
            </a:r>
            <a:r>
              <a:rPr lang="en-US" sz="2000" dirty="0" smtClean="0"/>
              <a:t>.”</a:t>
            </a:r>
          </a:p>
          <a:p>
            <a:pPr marL="0" indent="0">
              <a:buNone/>
            </a:pPr>
            <a:r>
              <a:rPr lang="en-US" sz="1800" b="1" i="1" dirty="0" smtClean="0"/>
              <a:t>          –  OTA, p.129</a:t>
            </a:r>
          </a:p>
          <a:p>
            <a:pPr marL="0" indent="0">
              <a:buNone/>
            </a:pPr>
            <a:endParaRPr lang="en-US" sz="2000" dirty="0" smtClean="0"/>
          </a:p>
          <a:p>
            <a:pPr marL="0" indent="0">
              <a:buNone/>
            </a:pPr>
            <a:r>
              <a:rPr lang="en-US" sz="2000" dirty="0" smtClean="0"/>
              <a:t>“The possibility of terrorists obtaining nuclear or other radioactive material remains a grave threat.”</a:t>
            </a:r>
          </a:p>
          <a:p>
            <a:pPr marL="0" indent="0">
              <a:buNone/>
            </a:pPr>
            <a:r>
              <a:rPr lang="en-US" sz="1800" b="1" i="1" dirty="0" smtClean="0"/>
              <a:t>          –  Dr. Mohamed </a:t>
            </a:r>
            <a:r>
              <a:rPr lang="en-US" sz="1800" b="1" i="1" dirty="0" err="1" smtClean="0"/>
              <a:t>ElBaradei</a:t>
            </a:r>
            <a:r>
              <a:rPr lang="en-US" sz="1800" b="1" i="1" dirty="0" smtClean="0"/>
              <a:t>, (Former) Director General of IAEA, 10/28/2008</a:t>
            </a:r>
            <a:endParaRPr lang="en-US" sz="1800" b="1" i="1"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28</a:t>
            </a:fld>
            <a:endParaRPr lang="en-US" dirty="0"/>
          </a:p>
        </p:txBody>
      </p:sp>
    </p:spTree>
    <p:extLst>
      <p:ext uri="{BB962C8B-B14F-4D97-AF65-F5344CB8AC3E}">
        <p14:creationId xmlns:p14="http://schemas.microsoft.com/office/powerpoint/2010/main" val="650890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7391399" cy="914400"/>
          </a:xfrm>
        </p:spPr>
        <p:txBody>
          <a:bodyPr>
            <a:noAutofit/>
          </a:bodyPr>
          <a:lstStyle/>
          <a:p>
            <a:r>
              <a:rPr lang="en-US" sz="2800" dirty="0" smtClean="0"/>
              <a:t>Outline</a:t>
            </a:r>
            <a:br>
              <a:rPr lang="en-US" sz="2800" dirty="0" smtClean="0"/>
            </a:br>
            <a:r>
              <a:rPr lang="en-US" sz="2800" dirty="0" smtClean="0"/>
              <a:t>Signatures of Nuclear Proliferation Activities</a:t>
            </a:r>
            <a:endParaRPr lang="en-US" sz="2800" dirty="0"/>
          </a:p>
        </p:txBody>
      </p:sp>
      <p:sp>
        <p:nvSpPr>
          <p:cNvPr id="3" name="Content Placeholder 2"/>
          <p:cNvSpPr>
            <a:spLocks noGrp="1"/>
          </p:cNvSpPr>
          <p:nvPr>
            <p:ph idx="1"/>
          </p:nvPr>
        </p:nvSpPr>
        <p:spPr/>
        <p:txBody>
          <a:bodyPr/>
          <a:lstStyle/>
          <a:p>
            <a:r>
              <a:rPr lang="en-US" dirty="0" smtClean="0"/>
              <a:t>Technical Knowledge and Personnel</a:t>
            </a:r>
          </a:p>
          <a:p>
            <a:r>
              <a:rPr lang="en-US" dirty="0" smtClean="0"/>
              <a:t>Obtaining Fissile Material</a:t>
            </a:r>
          </a:p>
          <a:p>
            <a:r>
              <a:rPr lang="en-US" dirty="0" smtClean="0"/>
              <a:t>Materials Acquisition</a:t>
            </a:r>
          </a:p>
          <a:p>
            <a:r>
              <a:rPr lang="en-US" dirty="0" smtClean="0"/>
              <a:t>Weapon Design and Intent</a:t>
            </a:r>
          </a:p>
          <a:p>
            <a:r>
              <a:rPr lang="en-US" dirty="0" smtClean="0"/>
              <a:t>Weapon Testing</a:t>
            </a:r>
          </a:p>
          <a:p>
            <a:r>
              <a:rPr lang="en-US" dirty="0" smtClean="0"/>
              <a:t>Atmospheric Detection of Pathways</a:t>
            </a:r>
          </a:p>
          <a:p>
            <a:r>
              <a:rPr lang="en-US" dirty="0"/>
              <a:t>Export </a:t>
            </a:r>
            <a:r>
              <a:rPr lang="en-US" dirty="0" smtClean="0"/>
              <a:t>Controls</a:t>
            </a:r>
          </a:p>
          <a:p>
            <a:r>
              <a:rPr lang="en-US" dirty="0"/>
              <a:t>Assessing the Phenomenon of Nuclear Trafficking</a:t>
            </a:r>
          </a:p>
          <a:p>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State Motivations for Nuclear Proliferation</a:t>
            </a:r>
            <a:endParaRPr lang="en-US" dirty="0"/>
          </a:p>
        </p:txBody>
      </p:sp>
      <p:sp>
        <p:nvSpPr>
          <p:cNvPr id="3" name="Subtitle 2"/>
          <p:cNvSpPr>
            <a:spLocks noGrp="1"/>
          </p:cNvSpPr>
          <p:nvPr>
            <p:ph type="subTitle" idx="1"/>
          </p:nvPr>
        </p:nvSpPr>
        <p:spPr/>
        <p:txBody>
          <a:bodyPr/>
          <a:lstStyle/>
          <a:p>
            <a:r>
              <a:rPr lang="en-US" sz="2800" dirty="0" smtClean="0"/>
              <a:t>Slides taken from</a:t>
            </a:r>
          </a:p>
          <a:p>
            <a:r>
              <a:rPr lang="en-US" sz="2800" dirty="0" smtClean="0"/>
              <a:t>Gordon Kohse with material prepared by Jacquelyn </a:t>
            </a:r>
            <a:r>
              <a:rPr lang="en-US" sz="2800" dirty="0" err="1" smtClean="0"/>
              <a:t>Yanch</a:t>
            </a:r>
            <a:r>
              <a:rPr lang="en-US" sz="2800" dirty="0" smtClean="0"/>
              <a:t>, 13 SEP 2012</a:t>
            </a:r>
            <a:endParaRPr lang="en-US" sz="2800" dirty="0"/>
          </a:p>
        </p:txBody>
      </p:sp>
    </p:spTree>
    <p:extLst>
      <p:ext uri="{BB962C8B-B14F-4D97-AF65-F5344CB8AC3E}">
        <p14:creationId xmlns:p14="http://schemas.microsoft.com/office/powerpoint/2010/main" val="2798417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t>Outline</a:t>
            </a:r>
            <a:endParaRPr lang="en-US" sz="3600" dirty="0"/>
          </a:p>
        </p:txBody>
      </p:sp>
      <p:sp>
        <p:nvSpPr>
          <p:cNvPr id="5" name="Content Placeholder 4"/>
          <p:cNvSpPr>
            <a:spLocks noGrp="1"/>
          </p:cNvSpPr>
          <p:nvPr>
            <p:ph idx="1"/>
          </p:nvPr>
        </p:nvSpPr>
        <p:spPr/>
        <p:txBody>
          <a:bodyPr>
            <a:normAutofit/>
          </a:bodyPr>
          <a:lstStyle/>
          <a:p>
            <a:pPr marL="571500" indent="-571500">
              <a:buFont typeface="+mj-lt"/>
              <a:buAutoNum type="arabicPeriod"/>
            </a:pPr>
            <a:endParaRPr lang="en-US" dirty="0" smtClean="0">
              <a:latin typeface="Calibri" pitchFamily="34" charset="0"/>
              <a:cs typeface="Calibri" pitchFamily="34" charset="0"/>
            </a:endParaRPr>
          </a:p>
          <a:p>
            <a:pPr marL="571500" indent="-571500">
              <a:buFont typeface="+mj-lt"/>
              <a:buAutoNum type="arabicPeriod"/>
            </a:pPr>
            <a:r>
              <a:rPr lang="en-US" dirty="0" smtClean="0">
                <a:latin typeface="Calibri" pitchFamily="34" charset="0"/>
                <a:cs typeface="Calibri" pitchFamily="34" charset="0"/>
              </a:rPr>
              <a:t>Why do we want to know what motivates proliferation and why is it hard?</a:t>
            </a:r>
          </a:p>
          <a:p>
            <a:pPr marL="571500" indent="-571500">
              <a:buFont typeface="+mj-lt"/>
              <a:buAutoNum type="arabicPeriod"/>
            </a:pPr>
            <a:r>
              <a:rPr lang="en-US" dirty="0" smtClean="0">
                <a:latin typeface="Calibri" pitchFamily="34" charset="0"/>
                <a:cs typeface="Calibri" pitchFamily="34" charset="0"/>
              </a:rPr>
              <a:t>Some theory and models for state decisions to pursue or renounce nuclear weapons</a:t>
            </a:r>
          </a:p>
          <a:p>
            <a:pPr marL="571500" indent="-571500">
              <a:buFont typeface="+mj-lt"/>
              <a:buAutoNum type="arabicPeriod"/>
            </a:pPr>
            <a:endParaRPr lang="en-US" dirty="0" smtClean="0">
              <a:latin typeface="Calibri" pitchFamily="34" charset="0"/>
              <a:cs typeface="Calibri" pitchFamily="34" charset="0"/>
            </a:endParaRPr>
          </a:p>
          <a:p>
            <a:pPr marL="571500" indent="-571500">
              <a:buFont typeface="+mj-lt"/>
              <a:buAutoNum type="arabicPeriod"/>
            </a:pPr>
            <a:endParaRPr lang="en-US" dirty="0" smtClean="0">
              <a:latin typeface="Calibri" pitchFamily="34" charset="0"/>
              <a:cs typeface="Calibri" pitchFamily="34" charset="0"/>
            </a:endParaRPr>
          </a:p>
        </p:txBody>
      </p:sp>
    </p:spTree>
    <p:extLst>
      <p:ext uri="{BB962C8B-B14F-4D97-AF65-F5344CB8AC3E}">
        <p14:creationId xmlns:p14="http://schemas.microsoft.com/office/powerpoint/2010/main" val="709355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3600" dirty="0" smtClean="0"/>
              <a:t>Why try to understand proliferation motivation?</a:t>
            </a:r>
            <a:endParaRPr lang="en-US" sz="3600" dirty="0"/>
          </a:p>
        </p:txBody>
      </p:sp>
      <p:sp>
        <p:nvSpPr>
          <p:cNvPr id="5" name="Content Placeholder 4"/>
          <p:cNvSpPr>
            <a:spLocks noGrp="1"/>
          </p:cNvSpPr>
          <p:nvPr>
            <p:ph idx="1"/>
          </p:nvPr>
        </p:nvSpPr>
        <p:spPr>
          <a:xfrm>
            <a:off x="305584" y="1676400"/>
            <a:ext cx="8609816" cy="4724400"/>
          </a:xfrm>
        </p:spPr>
        <p:txBody>
          <a:bodyPr>
            <a:normAutofit/>
          </a:bodyPr>
          <a:lstStyle/>
          <a:p>
            <a:pPr marL="571500" indent="-571500">
              <a:buFont typeface="+mj-lt"/>
              <a:buAutoNum type="arabicPeriod"/>
            </a:pPr>
            <a:r>
              <a:rPr lang="en-US" dirty="0" smtClean="0">
                <a:latin typeface="Calibri" pitchFamily="34" charset="0"/>
                <a:cs typeface="Calibri" pitchFamily="34" charset="0"/>
              </a:rPr>
              <a:t>Addresses the “demand side” of proliferation control</a:t>
            </a:r>
          </a:p>
          <a:p>
            <a:pPr marL="971550" lvl="1" indent="-571500">
              <a:buFont typeface="Wingdings" pitchFamily="2" charset="2"/>
              <a:buChar char="Ø"/>
            </a:pPr>
            <a:r>
              <a:rPr lang="en-US" dirty="0" smtClean="0">
                <a:latin typeface="Calibri" pitchFamily="34" charset="0"/>
                <a:cs typeface="Calibri" pitchFamily="34" charset="0"/>
              </a:rPr>
              <a:t>May inform policy decisions to reduce proliferation</a:t>
            </a:r>
          </a:p>
          <a:p>
            <a:pPr marL="571500" indent="-571500">
              <a:buFont typeface="+mj-lt"/>
              <a:buAutoNum type="arabicPeriod"/>
            </a:pPr>
            <a:r>
              <a:rPr lang="en-US" dirty="0" smtClean="0">
                <a:latin typeface="Calibri" pitchFamily="34" charset="0"/>
                <a:cs typeface="Calibri" pitchFamily="34" charset="0"/>
              </a:rPr>
              <a:t>Complementary to “supply side” of proliferation control:</a:t>
            </a:r>
          </a:p>
          <a:p>
            <a:pPr marL="971550" lvl="1" indent="-571500">
              <a:buFont typeface="Wingdings" pitchFamily="2" charset="2"/>
              <a:buChar char="Ø"/>
            </a:pPr>
            <a:r>
              <a:rPr lang="en-US" dirty="0" smtClean="0">
                <a:latin typeface="Calibri" pitchFamily="34" charset="0"/>
                <a:cs typeface="Calibri" pitchFamily="34" charset="0"/>
              </a:rPr>
              <a:t>“Non-proliferation” – diplomatic, legal, administrative</a:t>
            </a:r>
          </a:p>
          <a:p>
            <a:pPr marL="971550" lvl="1" indent="-571500">
              <a:buFont typeface="Wingdings" pitchFamily="2" charset="2"/>
              <a:buChar char="Ø"/>
            </a:pPr>
            <a:r>
              <a:rPr lang="en-US" dirty="0" smtClean="0">
                <a:latin typeface="Calibri" pitchFamily="34" charset="0"/>
                <a:cs typeface="Calibri" pitchFamily="34" charset="0"/>
              </a:rPr>
              <a:t>“Counter-proliferation” – intelligence, law enforcement, military action</a:t>
            </a:r>
          </a:p>
          <a:p>
            <a:pPr marL="571500" indent="-571500">
              <a:buFont typeface="+mj-lt"/>
              <a:buAutoNum type="arabicPeriod"/>
            </a:pPr>
            <a:endParaRPr lang="en-US" dirty="0" smtClean="0">
              <a:latin typeface="Calibri" pitchFamily="34" charset="0"/>
              <a:cs typeface="Calibri" pitchFamily="34" charset="0"/>
            </a:endParaRPr>
          </a:p>
          <a:p>
            <a:pPr marL="571500" indent="-571500">
              <a:buFont typeface="+mj-lt"/>
              <a:buAutoNum type="arabicPeriod"/>
            </a:pPr>
            <a:endParaRPr lang="en-US" dirty="0" smtClean="0">
              <a:latin typeface="Calibri" pitchFamily="34" charset="0"/>
              <a:cs typeface="Calibri" pitchFamily="34" charset="0"/>
            </a:endParaRPr>
          </a:p>
        </p:txBody>
      </p:sp>
    </p:spTree>
    <p:extLst>
      <p:ext uri="{BB962C8B-B14F-4D97-AF65-F5344CB8AC3E}">
        <p14:creationId xmlns:p14="http://schemas.microsoft.com/office/powerpoint/2010/main" val="80001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t>Very Basically</a:t>
            </a:r>
            <a:endParaRPr lang="en-US" sz="3600" dirty="0"/>
          </a:p>
        </p:txBody>
      </p:sp>
      <p:sp>
        <p:nvSpPr>
          <p:cNvPr id="5" name="Content Placeholder 4"/>
          <p:cNvSpPr>
            <a:spLocks noGrp="1"/>
          </p:cNvSpPr>
          <p:nvPr>
            <p:ph idx="1"/>
          </p:nvPr>
        </p:nvSpPr>
        <p:spPr/>
        <p:txBody>
          <a:bodyPr/>
          <a:lstStyle/>
          <a:p>
            <a:endParaRPr lang="en-US" dirty="0"/>
          </a:p>
        </p:txBody>
      </p:sp>
      <p:graphicFrame>
        <p:nvGraphicFramePr>
          <p:cNvPr id="7" name="Diagram 6"/>
          <p:cNvGraphicFramePr/>
          <p:nvPr/>
        </p:nvGraphicFramePr>
        <p:xfrm>
          <a:off x="1219200" y="1752600"/>
          <a:ext cx="68580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4504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3600" dirty="0" smtClean="0"/>
              <a:t>A Useful Theory of Proliferation Motivation Should:</a:t>
            </a:r>
            <a:endParaRPr lang="en-US" sz="3600" dirty="0"/>
          </a:p>
        </p:txBody>
      </p:sp>
      <p:sp>
        <p:nvSpPr>
          <p:cNvPr id="5" name="Content Placeholder 4"/>
          <p:cNvSpPr>
            <a:spLocks noGrp="1"/>
          </p:cNvSpPr>
          <p:nvPr>
            <p:ph idx="1"/>
          </p:nvPr>
        </p:nvSpPr>
        <p:spPr>
          <a:xfrm>
            <a:off x="305584" y="1600200"/>
            <a:ext cx="8609816" cy="4800600"/>
          </a:xfrm>
        </p:spPr>
        <p:txBody>
          <a:bodyPr>
            <a:normAutofit/>
          </a:bodyPr>
          <a:lstStyle/>
          <a:p>
            <a:pPr marL="571500" indent="-571500"/>
            <a:r>
              <a:rPr lang="en-US" dirty="0" smtClean="0">
                <a:latin typeface="Calibri" pitchFamily="34" charset="0"/>
                <a:cs typeface="Calibri" pitchFamily="34" charset="0"/>
              </a:rPr>
              <a:t>Be based on accessible data</a:t>
            </a:r>
          </a:p>
          <a:p>
            <a:pPr marL="571500" indent="-571500"/>
            <a:r>
              <a:rPr lang="en-US" dirty="0" smtClean="0">
                <a:latin typeface="Calibri" pitchFamily="34" charset="0"/>
                <a:cs typeface="Calibri" pitchFamily="34" charset="0"/>
              </a:rPr>
              <a:t>Be verifiable</a:t>
            </a:r>
          </a:p>
          <a:p>
            <a:pPr marL="571500" indent="-571500"/>
            <a:r>
              <a:rPr lang="en-US" dirty="0" smtClean="0">
                <a:latin typeface="Calibri" pitchFamily="34" charset="0"/>
                <a:cs typeface="Calibri" pitchFamily="34" charset="0"/>
              </a:rPr>
              <a:t>Have predictive capability</a:t>
            </a:r>
          </a:p>
          <a:p>
            <a:pPr marL="571500" indent="-571500"/>
            <a:r>
              <a:rPr lang="en-US" dirty="0" smtClean="0">
                <a:latin typeface="Calibri" pitchFamily="34" charset="0"/>
                <a:cs typeface="Calibri" pitchFamily="34" charset="0"/>
              </a:rPr>
              <a:t>Deal with a range of possibilities and attitudes (e.g. preliminary exploration, dedicated program, “breakout”; proliferation, restraint, disarmament)</a:t>
            </a:r>
          </a:p>
          <a:p>
            <a:pPr marL="571500" indent="-571500"/>
            <a:r>
              <a:rPr lang="en-US" dirty="0" smtClean="0">
                <a:latin typeface="Calibri" pitchFamily="34" charset="0"/>
                <a:cs typeface="Calibri" pitchFamily="34" charset="0"/>
              </a:rPr>
              <a:t>(Lead to practical policy insights – but this is not necessarily controllable)</a:t>
            </a:r>
          </a:p>
          <a:p>
            <a:pPr marL="571500" indent="-571500"/>
            <a:endParaRPr lang="en-US" dirty="0" smtClean="0">
              <a:latin typeface="Calibri" pitchFamily="34" charset="0"/>
              <a:cs typeface="Calibri" pitchFamily="34" charset="0"/>
            </a:endParaRPr>
          </a:p>
          <a:p>
            <a:pPr marL="571500" indent="-571500"/>
            <a:endParaRPr lang="en-US" dirty="0" smtClean="0">
              <a:latin typeface="Calibri" pitchFamily="34" charset="0"/>
              <a:cs typeface="Calibri" pitchFamily="34" charset="0"/>
            </a:endParaRPr>
          </a:p>
        </p:txBody>
      </p:sp>
    </p:spTree>
    <p:extLst>
      <p:ext uri="{BB962C8B-B14F-4D97-AF65-F5344CB8AC3E}">
        <p14:creationId xmlns:p14="http://schemas.microsoft.com/office/powerpoint/2010/main" val="1217023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t>So What’s the Problem?</a:t>
            </a:r>
            <a:endParaRPr lang="en-US" sz="3600" dirty="0"/>
          </a:p>
        </p:txBody>
      </p:sp>
      <p:sp>
        <p:nvSpPr>
          <p:cNvPr id="5" name="Content Placeholder 4"/>
          <p:cNvSpPr>
            <a:spLocks noGrp="1"/>
          </p:cNvSpPr>
          <p:nvPr>
            <p:ph idx="1"/>
          </p:nvPr>
        </p:nvSpPr>
        <p:spPr>
          <a:xfrm>
            <a:off x="305584" y="1752600"/>
            <a:ext cx="8609816" cy="4648200"/>
          </a:xfrm>
        </p:spPr>
        <p:txBody>
          <a:bodyPr>
            <a:normAutofit/>
          </a:bodyPr>
          <a:lstStyle/>
          <a:p>
            <a:pPr marL="571500" indent="-571500">
              <a:buFont typeface="+mj-lt"/>
              <a:buAutoNum type="arabicPeriod"/>
            </a:pPr>
            <a:r>
              <a:rPr lang="en-US" dirty="0" smtClean="0">
                <a:latin typeface="Calibri" pitchFamily="34" charset="0"/>
                <a:cs typeface="Calibri" pitchFamily="34" charset="0"/>
              </a:rPr>
              <a:t>States are neither monolithic nor static, nor is the environment in which they exist and interact</a:t>
            </a:r>
          </a:p>
          <a:p>
            <a:pPr marL="571500" indent="-571500">
              <a:buFont typeface="+mj-lt"/>
              <a:buAutoNum type="arabicPeriod"/>
            </a:pPr>
            <a:r>
              <a:rPr lang="en-US" dirty="0" smtClean="0">
                <a:latin typeface="Calibri" pitchFamily="34" charset="0"/>
                <a:cs typeface="Calibri" pitchFamily="34" charset="0"/>
              </a:rPr>
              <a:t>Necessary information is often secret, ambiguous or available only in retrospect</a:t>
            </a:r>
          </a:p>
          <a:p>
            <a:pPr marL="571500" indent="-571500">
              <a:buFont typeface="+mj-lt"/>
              <a:buAutoNum type="arabicPeriod"/>
            </a:pPr>
            <a:r>
              <a:rPr lang="en-US" dirty="0" smtClean="0">
                <a:latin typeface="Calibri" pitchFamily="34" charset="0"/>
                <a:cs typeface="Calibri" pitchFamily="34" charset="0"/>
              </a:rPr>
              <a:t>There are relatively few cases on which to test models</a:t>
            </a:r>
          </a:p>
          <a:p>
            <a:pPr marL="571500" indent="-571500">
              <a:buFont typeface="+mj-lt"/>
              <a:buAutoNum type="arabicPeriod"/>
            </a:pPr>
            <a:r>
              <a:rPr lang="en-US" dirty="0" smtClean="0">
                <a:latin typeface="Calibri" pitchFamily="34" charset="0"/>
                <a:cs typeface="Calibri" pitchFamily="34" charset="0"/>
              </a:rPr>
              <a:t>Proliferation/restraint decisions are sometimes difficult to separate from “supply side” obstacles</a:t>
            </a:r>
          </a:p>
          <a:p>
            <a:pPr marL="571500" indent="-571500">
              <a:buFont typeface="+mj-lt"/>
              <a:buAutoNum type="arabicPeriod"/>
            </a:pPr>
            <a:endParaRPr lang="en-US" dirty="0" smtClean="0">
              <a:latin typeface="Calibri" pitchFamily="34" charset="0"/>
              <a:cs typeface="Calibri" pitchFamily="34" charset="0"/>
            </a:endParaRPr>
          </a:p>
          <a:p>
            <a:pPr marL="571500" indent="-571500">
              <a:buFont typeface="+mj-lt"/>
              <a:buAutoNum type="arabicPeriod"/>
            </a:pPr>
            <a:endParaRPr lang="en-US" dirty="0" smtClean="0">
              <a:latin typeface="Calibri" pitchFamily="34" charset="0"/>
              <a:cs typeface="Calibri" pitchFamily="34" charset="0"/>
            </a:endParaRPr>
          </a:p>
        </p:txBody>
      </p:sp>
    </p:spTree>
    <p:extLst>
      <p:ext uri="{BB962C8B-B14F-4D97-AF65-F5344CB8AC3E}">
        <p14:creationId xmlns:p14="http://schemas.microsoft.com/office/powerpoint/2010/main" val="1698246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proliferation environment</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latin typeface="Calibri" pitchFamily="34" charset="0"/>
                <a:cs typeface="Calibri" pitchFamily="34" charset="0"/>
              </a:rPr>
              <a:t>Manhattan project demonstrated </a:t>
            </a:r>
            <a:r>
              <a:rPr lang="en-US" u="sng" dirty="0" smtClean="0">
                <a:latin typeface="Calibri" pitchFamily="34" charset="0"/>
                <a:cs typeface="Calibri" pitchFamily="34" charset="0"/>
              </a:rPr>
              <a:t>it could be done</a:t>
            </a:r>
            <a:r>
              <a:rPr lang="en-US" dirty="0" smtClean="0">
                <a:latin typeface="Calibri" pitchFamily="34" charset="0"/>
                <a:cs typeface="Calibri" pitchFamily="34" charset="0"/>
              </a:rPr>
              <a:t>.  </a:t>
            </a:r>
          </a:p>
          <a:p>
            <a:r>
              <a:rPr lang="en-US" dirty="0" smtClean="0">
                <a:latin typeface="Calibri" pitchFamily="34" charset="0"/>
                <a:cs typeface="Calibri" pitchFamily="34" charset="0"/>
              </a:rPr>
              <a:t>Thereafter, one huge risk of having a weapons program (risk of a fundamental engineering or physics ‘roadblock’ to success) was removed.</a:t>
            </a:r>
          </a:p>
          <a:p>
            <a:r>
              <a:rPr lang="en-US" dirty="0" smtClean="0">
                <a:latin typeface="Calibri" pitchFamily="34" charset="0"/>
                <a:cs typeface="Calibri" pitchFamily="34" charset="0"/>
              </a:rPr>
              <a:t>“All” that is needed is:</a:t>
            </a:r>
          </a:p>
          <a:p>
            <a:pPr lvl="1"/>
            <a:r>
              <a:rPr lang="en-US" dirty="0" smtClean="0">
                <a:latin typeface="Calibri" pitchFamily="34" charset="0"/>
                <a:cs typeface="Calibri" pitchFamily="34" charset="0"/>
              </a:rPr>
              <a:t>Right materials</a:t>
            </a:r>
          </a:p>
          <a:p>
            <a:pPr lvl="1"/>
            <a:r>
              <a:rPr lang="en-US" dirty="0" smtClean="0">
                <a:latin typeface="Calibri" pitchFamily="34" charset="0"/>
                <a:cs typeface="Calibri" pitchFamily="34" charset="0"/>
              </a:rPr>
              <a:t>Lots of money</a:t>
            </a:r>
          </a:p>
          <a:p>
            <a:pPr lvl="1"/>
            <a:r>
              <a:rPr lang="en-US" dirty="0" smtClean="0">
                <a:latin typeface="Calibri" pitchFamily="34" charset="0"/>
                <a:cs typeface="Calibri" pitchFamily="34" charset="0"/>
              </a:rPr>
              <a:t>Technical </a:t>
            </a:r>
            <a:r>
              <a:rPr lang="en-US" i="1" dirty="0" smtClean="0">
                <a:latin typeface="Calibri" pitchFamily="34" charset="0"/>
                <a:cs typeface="Calibri" pitchFamily="34" charset="0"/>
              </a:rPr>
              <a:t>and management </a:t>
            </a:r>
            <a:r>
              <a:rPr lang="en-US" dirty="0" smtClean="0">
                <a:latin typeface="Calibri" pitchFamily="34" charset="0"/>
                <a:cs typeface="Calibri" pitchFamily="34" charset="0"/>
              </a:rPr>
              <a:t>expertise</a:t>
            </a:r>
          </a:p>
          <a:p>
            <a:pPr lvl="1"/>
            <a:r>
              <a:rPr lang="en-US" dirty="0" smtClean="0">
                <a:latin typeface="Calibri" pitchFamily="34" charset="0"/>
                <a:cs typeface="Calibri" pitchFamily="34" charset="0"/>
              </a:rPr>
              <a:t>Desire.</a:t>
            </a:r>
          </a:p>
          <a:p>
            <a:pPr lvl="1"/>
            <a:endParaRPr lang="en-US" dirty="0" smtClean="0">
              <a:latin typeface="Calibri" pitchFamily="34" charset="0"/>
              <a:cs typeface="Calibri" pitchFamily="34" charset="0"/>
            </a:endParaRPr>
          </a:p>
          <a:p>
            <a:r>
              <a:rPr lang="en-US" dirty="0" smtClean="0">
                <a:latin typeface="Calibri" pitchFamily="34" charset="0"/>
                <a:cs typeface="Calibri" pitchFamily="34" charset="0"/>
              </a:rPr>
              <a:t>About 60 states operate, or are constructing  nuclear power or research reactors, and more have recently expressed interest in nuclear power.</a:t>
            </a:r>
          </a:p>
          <a:p>
            <a:r>
              <a:rPr lang="en-US" dirty="0" smtClean="0">
                <a:latin typeface="Calibri" pitchFamily="34" charset="0"/>
                <a:cs typeface="Calibri" pitchFamily="34" charset="0"/>
              </a:rPr>
              <a:t>30 of these are estimated to have the industrial infrastructure and the  scientific expertise to build nuclear weapons.</a:t>
            </a:r>
          </a:p>
          <a:p>
            <a:r>
              <a:rPr lang="en-US" dirty="0" smtClean="0">
                <a:latin typeface="Calibri" pitchFamily="34" charset="0"/>
                <a:cs typeface="Calibri" pitchFamily="34" charset="0"/>
              </a:rPr>
              <a:t>Currently, 9 states with nuclear weapons.  Will there be more? Less?</a:t>
            </a:r>
          </a:p>
          <a:p>
            <a:endParaRPr lang="en-US" dirty="0" smtClean="0">
              <a:latin typeface="Calibri" pitchFamily="34" charset="0"/>
              <a:cs typeface="Calibri" pitchFamily="34" charset="0"/>
            </a:endParaRPr>
          </a:p>
        </p:txBody>
      </p:sp>
    </p:spTree>
    <p:extLst>
      <p:ext uri="{BB962C8B-B14F-4D97-AF65-F5344CB8AC3E}">
        <p14:creationId xmlns:p14="http://schemas.microsoft.com/office/powerpoint/2010/main" val="778380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495800" y="6519446"/>
            <a:ext cx="4572000" cy="338554"/>
          </a:xfrm>
          <a:prstGeom prst="rect">
            <a:avLst/>
          </a:prstGeom>
        </p:spPr>
        <p:txBody>
          <a:bodyPr>
            <a:spAutoFit/>
          </a:bodyPr>
          <a:lstStyle/>
          <a:p>
            <a:r>
              <a:rPr lang="en-US" sz="1600" dirty="0" smtClean="0">
                <a:solidFill>
                  <a:srgbClr val="00B0F0"/>
                </a:solidFill>
              </a:rPr>
              <a:t>http://isis-online.org/nuclear-weapons-programs/</a:t>
            </a:r>
            <a:endParaRPr lang="en-US" sz="1600" dirty="0">
              <a:solidFill>
                <a:srgbClr val="00B0F0"/>
              </a:solidFill>
            </a:endParaRPr>
          </a:p>
        </p:txBody>
      </p:sp>
      <p:pic>
        <p:nvPicPr>
          <p:cNvPr id="119810" name="Picture 2"/>
          <p:cNvPicPr>
            <a:picLocks noGrp="1" noChangeAspect="1" noChangeArrowheads="1"/>
          </p:cNvPicPr>
          <p:nvPr>
            <p:ph idx="1"/>
          </p:nvPr>
        </p:nvPicPr>
        <p:blipFill>
          <a:blip r:embed="rId3" cstate="print"/>
          <a:srcRect/>
          <a:stretch>
            <a:fillRect/>
          </a:stretch>
        </p:blipFill>
        <p:spPr bwMode="auto">
          <a:xfrm>
            <a:off x="1447800" y="228600"/>
            <a:ext cx="6610350" cy="3838575"/>
          </a:xfrm>
          <a:prstGeom prst="rect">
            <a:avLst/>
          </a:prstGeom>
          <a:noFill/>
          <a:ln w="9525">
            <a:noFill/>
            <a:miter lim="800000"/>
            <a:headEnd/>
            <a:tailEnd/>
          </a:ln>
        </p:spPr>
      </p:pic>
      <p:pic>
        <p:nvPicPr>
          <p:cNvPr id="119820" name="Picture 12"/>
          <p:cNvPicPr>
            <a:picLocks noChangeAspect="1" noChangeArrowheads="1"/>
          </p:cNvPicPr>
          <p:nvPr/>
        </p:nvPicPr>
        <p:blipFill>
          <a:blip r:embed="rId4" cstate="print"/>
          <a:srcRect/>
          <a:stretch>
            <a:fillRect/>
          </a:stretch>
        </p:blipFill>
        <p:spPr bwMode="auto">
          <a:xfrm>
            <a:off x="685800" y="3886200"/>
            <a:ext cx="6038850" cy="2705265"/>
          </a:xfrm>
          <a:prstGeom prst="rect">
            <a:avLst/>
          </a:prstGeom>
          <a:noFill/>
          <a:ln w="9525">
            <a:noFill/>
            <a:miter lim="800000"/>
            <a:headEnd/>
            <a:tailEnd/>
          </a:ln>
        </p:spPr>
      </p:pic>
    </p:spTree>
    <p:extLst>
      <p:ext uri="{BB962C8B-B14F-4D97-AF65-F5344CB8AC3E}">
        <p14:creationId xmlns:p14="http://schemas.microsoft.com/office/powerpoint/2010/main" val="3219165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lumMod val="10000"/>
                  </a:schemeClr>
                </a:solidFill>
              </a:rPr>
              <a:t>Minding the Gap</a:t>
            </a:r>
            <a:endParaRPr lang="en-US" dirty="0">
              <a:solidFill>
                <a:schemeClr val="accent3">
                  <a:lumMod val="10000"/>
                </a:schemeClr>
              </a:solidFill>
            </a:endParaRPr>
          </a:p>
        </p:txBody>
      </p:sp>
      <p:pic>
        <p:nvPicPr>
          <p:cNvPr id="1027" name="Picture 3"/>
          <p:cNvPicPr>
            <a:picLocks noGrp="1" noChangeAspect="1" noChangeArrowheads="1"/>
          </p:cNvPicPr>
          <p:nvPr>
            <p:ph idx="1"/>
          </p:nvPr>
        </p:nvPicPr>
        <p:blipFill>
          <a:blip r:embed="rId3" cstate="print"/>
          <a:srcRect/>
          <a:stretch>
            <a:fillRect/>
          </a:stretch>
        </p:blipFill>
        <p:spPr bwMode="auto">
          <a:xfrm rot="21449730">
            <a:off x="1275916" y="1676400"/>
            <a:ext cx="6592168" cy="4419600"/>
          </a:xfrm>
          <a:prstGeom prst="rect">
            <a:avLst/>
          </a:prstGeom>
          <a:noFill/>
          <a:ln w="9525">
            <a:noFill/>
            <a:miter lim="800000"/>
            <a:headEnd/>
            <a:tailEnd/>
          </a:ln>
        </p:spPr>
      </p:pic>
      <p:sp>
        <p:nvSpPr>
          <p:cNvPr id="6" name="TextBox 5"/>
          <p:cNvSpPr txBox="1"/>
          <p:nvPr/>
        </p:nvSpPr>
        <p:spPr>
          <a:xfrm>
            <a:off x="6553200" y="4419600"/>
            <a:ext cx="2362200" cy="707886"/>
          </a:xfrm>
          <a:prstGeom prst="rect">
            <a:avLst/>
          </a:prstGeom>
          <a:noFill/>
        </p:spPr>
        <p:txBody>
          <a:bodyPr wrap="square" rtlCol="0">
            <a:spAutoFit/>
          </a:bodyPr>
          <a:lstStyle/>
          <a:p>
            <a:r>
              <a:rPr lang="en-US" sz="1000" dirty="0" smtClean="0"/>
              <a:t>From </a:t>
            </a:r>
            <a:r>
              <a:rPr lang="en-US" sz="1000" i="1" dirty="0" smtClean="0"/>
              <a:t>The Psychology of Nuclear Proliferation, J.E.C. Hymans, Cambridge University Press, 2006, p.4 (based on Meyer and Stoll)</a:t>
            </a:r>
            <a:endParaRPr lang="en-US" sz="1000" dirty="0"/>
          </a:p>
        </p:txBody>
      </p:sp>
    </p:spTree>
    <p:extLst>
      <p:ext uri="{BB962C8B-B14F-4D97-AF65-F5344CB8AC3E}">
        <p14:creationId xmlns:p14="http://schemas.microsoft.com/office/powerpoint/2010/main" val="3337902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Sagan’s Approach</a:t>
            </a:r>
            <a:endParaRPr lang="en-US" dirty="0"/>
          </a:p>
        </p:txBody>
      </p:sp>
      <p:sp>
        <p:nvSpPr>
          <p:cNvPr id="3" name="Content Placeholder 2"/>
          <p:cNvSpPr>
            <a:spLocks noGrp="1"/>
          </p:cNvSpPr>
          <p:nvPr>
            <p:ph idx="1"/>
          </p:nvPr>
        </p:nvSpPr>
        <p:spPr/>
        <p:txBody>
          <a:bodyPr>
            <a:noAutofit/>
          </a:bodyPr>
          <a:lstStyle/>
          <a:p>
            <a:r>
              <a:rPr lang="en-US" sz="2000" dirty="0" smtClean="0">
                <a:latin typeface="Calibri" pitchFamily="34" charset="0"/>
                <a:cs typeface="Calibri" pitchFamily="34" charset="0"/>
              </a:rPr>
              <a:t>Three models by Sagan [Stanford U]:</a:t>
            </a:r>
          </a:p>
          <a:p>
            <a:pPr lvl="1">
              <a:buNone/>
            </a:pPr>
            <a:r>
              <a:rPr lang="en-US" sz="1800" u="sng" dirty="0" smtClean="0">
                <a:latin typeface="Calibri" pitchFamily="34" charset="0"/>
                <a:cs typeface="Calibri" pitchFamily="34" charset="0"/>
              </a:rPr>
              <a:t>1.  Security model</a:t>
            </a:r>
            <a:r>
              <a:rPr lang="en-US" sz="1800" dirty="0" smtClean="0">
                <a:latin typeface="Calibri" pitchFamily="34" charset="0"/>
                <a:cs typeface="Calibri" pitchFamily="34" charset="0"/>
              </a:rPr>
              <a:t>.</a:t>
            </a:r>
          </a:p>
          <a:p>
            <a:pPr marL="457200" lvl="1" indent="0">
              <a:buNone/>
            </a:pPr>
            <a:r>
              <a:rPr lang="en-US" sz="1800" dirty="0" err="1" smtClean="0">
                <a:latin typeface="Calibri" pitchFamily="34" charset="0"/>
                <a:cs typeface="Calibri" pitchFamily="34" charset="0"/>
              </a:rPr>
              <a:t>Neorealism</a:t>
            </a:r>
            <a:r>
              <a:rPr lang="en-US" sz="1800" dirty="0" smtClean="0">
                <a:latin typeface="Calibri" pitchFamily="34" charset="0"/>
                <a:cs typeface="Calibri" pitchFamily="34" charset="0"/>
              </a:rPr>
              <a:t> theory in political science: </a:t>
            </a:r>
          </a:p>
          <a:p>
            <a:pPr marL="457200" lvl="1" indent="0">
              <a:buNone/>
            </a:pPr>
            <a:r>
              <a:rPr lang="en-US" sz="1800" dirty="0">
                <a:latin typeface="Calibri" pitchFamily="34" charset="0"/>
                <a:cs typeface="Calibri" pitchFamily="34" charset="0"/>
              </a:rPr>
              <a:t>	</a:t>
            </a:r>
            <a:r>
              <a:rPr lang="en-US" sz="1800" dirty="0" smtClean="0">
                <a:latin typeface="Calibri" pitchFamily="34" charset="0"/>
                <a:cs typeface="Calibri" pitchFamily="34" charset="0"/>
              </a:rPr>
              <a:t>“States exist in an anarchical international system.   There is no central authority, rather they must rely on themselves for security and protecting their sovereignty.”  War is a natural outcome of this system.</a:t>
            </a:r>
          </a:p>
          <a:p>
            <a:pPr marL="457200" lvl="1" indent="0">
              <a:buNone/>
            </a:pPr>
            <a:r>
              <a:rPr lang="en-US" sz="1800" dirty="0" smtClean="0">
                <a:latin typeface="Calibri" pitchFamily="34" charset="0"/>
                <a:cs typeface="Calibri" pitchFamily="34" charset="0"/>
              </a:rPr>
              <a:t>-   nuclear weapons, being very powerful, provide a measure of security in </a:t>
            </a:r>
            <a:r>
              <a:rPr lang="en-US" sz="1800" u="sng" dirty="0" smtClean="0">
                <a:latin typeface="Calibri" pitchFamily="34" charset="0"/>
                <a:cs typeface="Calibri" pitchFamily="34" charset="0"/>
              </a:rPr>
              <a:t>deterring </a:t>
            </a:r>
            <a:r>
              <a:rPr lang="en-US" sz="1800" dirty="0" smtClean="0">
                <a:latin typeface="Calibri" pitchFamily="34" charset="0"/>
                <a:cs typeface="Calibri" pitchFamily="34" charset="0"/>
              </a:rPr>
              <a:t>attack from other states.</a:t>
            </a:r>
          </a:p>
          <a:p>
            <a:pPr marL="457200" lvl="1" indent="0">
              <a:buNone/>
            </a:pPr>
            <a:r>
              <a:rPr lang="en-US" sz="1800" dirty="0" smtClean="0">
                <a:latin typeface="Calibri" pitchFamily="34" charset="0"/>
                <a:cs typeface="Calibri" pitchFamily="34" charset="0"/>
              </a:rPr>
              <a:t>-  but, if a rival state acquires nuclear weapons, this must be balanced by obtaining a similar nuclear deterrent.</a:t>
            </a:r>
          </a:p>
          <a:p>
            <a:pPr marL="1771650" lvl="4" indent="0">
              <a:buNone/>
            </a:pPr>
            <a:r>
              <a:rPr lang="en-US" sz="1600" dirty="0" smtClean="0">
                <a:latin typeface="Calibri" pitchFamily="34" charset="0"/>
                <a:cs typeface="Calibri" pitchFamily="34" charset="0"/>
                <a:sym typeface="Wingdings" pitchFamily="2" charset="2"/>
              </a:rPr>
              <a:t></a:t>
            </a:r>
            <a:r>
              <a:rPr lang="en-US" sz="1600" dirty="0" smtClean="0">
                <a:latin typeface="Calibri" pitchFamily="34" charset="0"/>
                <a:cs typeface="Calibri" pitchFamily="34" charset="0"/>
              </a:rPr>
              <a:t>“Proliferation begets Proliferation”.  </a:t>
            </a:r>
          </a:p>
          <a:p>
            <a:pPr marL="1771650" lvl="4" indent="0">
              <a:buNone/>
            </a:pPr>
            <a:r>
              <a:rPr lang="en-US" sz="1600" dirty="0" smtClean="0">
                <a:latin typeface="Calibri" pitchFamily="34" charset="0"/>
                <a:cs typeface="Calibri" pitchFamily="34" charset="0"/>
              </a:rPr>
              <a:t>- Once country A has the bomb, prompting country B to develop the bomb, this threatens yet another state in the region (country C) which then feels it needs the bomb….</a:t>
            </a:r>
          </a:p>
          <a:p>
            <a:pPr marL="457200" lvl="1" indent="0">
              <a:buFontTx/>
              <a:buChar char="-"/>
            </a:pPr>
            <a:r>
              <a:rPr lang="en-US" sz="1800" dirty="0" smtClean="0">
                <a:latin typeface="Calibri" pitchFamily="34" charset="0"/>
                <a:cs typeface="Calibri" pitchFamily="34" charset="0"/>
              </a:rPr>
              <a:t> Strong states will develop their own nuclear weapons</a:t>
            </a:r>
          </a:p>
          <a:p>
            <a:pPr marL="457200" lvl="1" indent="0">
              <a:buFontTx/>
              <a:buChar char="-"/>
            </a:pPr>
            <a:r>
              <a:rPr lang="en-US" sz="1800" dirty="0" smtClean="0">
                <a:latin typeface="Calibri" pitchFamily="34" charset="0"/>
                <a:cs typeface="Calibri" pitchFamily="34" charset="0"/>
              </a:rPr>
              <a:t> Weak (poor) states must join an alliance with a nuclear state, depending on nuclear retaliation by that ally as a means of </a:t>
            </a:r>
            <a:r>
              <a:rPr lang="en-US" sz="1800" u="sng" dirty="0" smtClean="0">
                <a:latin typeface="Calibri" pitchFamily="34" charset="0"/>
                <a:cs typeface="Calibri" pitchFamily="34" charset="0"/>
              </a:rPr>
              <a:t>extended deterrence.</a:t>
            </a:r>
            <a:endParaRPr lang="en-US" sz="1800" u="sng" dirty="0">
              <a:latin typeface="Calibri" pitchFamily="34" charset="0"/>
              <a:cs typeface="Calibri" pitchFamily="34" charset="0"/>
            </a:endParaRPr>
          </a:p>
        </p:txBody>
      </p:sp>
      <p:pic>
        <p:nvPicPr>
          <p:cNvPr id="116738" name="Picture 2"/>
          <p:cNvPicPr>
            <a:picLocks noChangeAspect="1" noChangeArrowheads="1"/>
          </p:cNvPicPr>
          <p:nvPr/>
        </p:nvPicPr>
        <p:blipFill>
          <a:blip r:embed="rId3" cstate="print"/>
          <a:srcRect/>
          <a:stretch>
            <a:fillRect/>
          </a:stretch>
        </p:blipFill>
        <p:spPr bwMode="auto">
          <a:xfrm>
            <a:off x="4800600" y="1295400"/>
            <a:ext cx="4191000" cy="838200"/>
          </a:xfrm>
          <a:prstGeom prst="rect">
            <a:avLst/>
          </a:prstGeom>
          <a:noFill/>
          <a:ln w="9525">
            <a:solidFill>
              <a:srgbClr val="002060"/>
            </a:solidFill>
            <a:miter lim="800000"/>
            <a:headEnd/>
            <a:tailEnd/>
          </a:ln>
        </p:spPr>
      </p:pic>
    </p:spTree>
    <p:extLst>
      <p:ext uri="{BB962C8B-B14F-4D97-AF65-F5344CB8AC3E}">
        <p14:creationId xmlns:p14="http://schemas.microsoft.com/office/powerpoint/2010/main" val="1488084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Knowledge and Personnel</a:t>
            </a:r>
            <a:endParaRPr lang="en-US" dirty="0"/>
          </a:p>
        </p:txBody>
      </p:sp>
      <p:sp>
        <p:nvSpPr>
          <p:cNvPr id="3" name="Content Placeholder 2"/>
          <p:cNvSpPr>
            <a:spLocks noGrp="1"/>
          </p:cNvSpPr>
          <p:nvPr>
            <p:ph idx="1"/>
          </p:nvPr>
        </p:nvSpPr>
        <p:spPr>
          <a:xfrm>
            <a:off x="305584" y="1219200"/>
            <a:ext cx="5942816" cy="5181600"/>
          </a:xfrm>
        </p:spPr>
        <p:txBody>
          <a:bodyPr/>
          <a:lstStyle/>
          <a:p>
            <a:r>
              <a:rPr lang="en-US" dirty="0" smtClean="0"/>
              <a:t>Basic nuclear weapon design information is widely available</a:t>
            </a:r>
          </a:p>
          <a:p>
            <a:pPr lvl="1"/>
            <a:r>
              <a:rPr lang="en-US" dirty="0" smtClean="0"/>
              <a:t>Internet</a:t>
            </a:r>
          </a:p>
          <a:p>
            <a:pPr lvl="1"/>
            <a:r>
              <a:rPr lang="en-US" dirty="0" smtClean="0"/>
              <a:t>Written books in open publication</a:t>
            </a:r>
          </a:p>
          <a:p>
            <a:r>
              <a:rPr lang="en-US" dirty="0" smtClean="0"/>
              <a:t>The Manhattan Project spawned a new academic discipline – Nuclear Engineering</a:t>
            </a:r>
          </a:p>
          <a:p>
            <a:r>
              <a:rPr lang="en-US" dirty="0" smtClean="0"/>
              <a:t>Undergraduate and graduate education</a:t>
            </a:r>
          </a:p>
          <a:p>
            <a:pPr lvl="1"/>
            <a:r>
              <a:rPr lang="en-US" dirty="0" smtClean="0"/>
              <a:t>U.S.</a:t>
            </a:r>
          </a:p>
          <a:p>
            <a:pPr lvl="2"/>
            <a:r>
              <a:rPr lang="en-US" dirty="0" smtClean="0"/>
              <a:t>Nearly 60 years in dozens of universities</a:t>
            </a:r>
          </a:p>
          <a:p>
            <a:pPr lvl="2"/>
            <a:r>
              <a:rPr lang="en-US" dirty="0" smtClean="0"/>
              <a:t>Enrollment of foreign nationals</a:t>
            </a:r>
          </a:p>
          <a:p>
            <a:pPr lvl="3"/>
            <a:r>
              <a:rPr lang="en-US" dirty="0" smtClean="0"/>
              <a:t>Atoms for Peace</a:t>
            </a:r>
          </a:p>
          <a:p>
            <a:pPr lvl="3"/>
            <a:r>
              <a:rPr lang="en-US" dirty="0" smtClean="0"/>
              <a:t>Graduates returned to their native countries to start nuclear engineering programs</a:t>
            </a:r>
          </a:p>
          <a:p>
            <a:pPr lvl="1"/>
            <a:r>
              <a:rPr lang="en-US" dirty="0" smtClean="0"/>
              <a:t>Strong academic programs in Europe, Japan, China and India (and others)</a:t>
            </a:r>
          </a:p>
          <a:p>
            <a:pPr lvl="1"/>
            <a:endParaRPr lang="en-US" dirty="0" smtClean="0"/>
          </a:p>
          <a:p>
            <a:pPr lvl="1"/>
            <a:endParaRPr lang="en-US" dirty="0" smtClean="0"/>
          </a:p>
          <a:p>
            <a:endParaRPr lang="en-US" dirty="0" smtClean="0"/>
          </a:p>
          <a:p>
            <a:pPr lvl="1"/>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3</a:t>
            </a:fld>
            <a:endParaRPr lang="en-US" dirty="0"/>
          </a:p>
        </p:txBody>
      </p:sp>
      <p:pic>
        <p:nvPicPr>
          <p:cNvPr id="6" name="Picture 3" descr="E:\DL non-prof\3-Acquire Wpns\Books on table2.JPG"/>
          <p:cNvPicPr>
            <a:picLocks noChangeAspect="1" noChangeArrowheads="1"/>
          </p:cNvPicPr>
          <p:nvPr/>
        </p:nvPicPr>
        <p:blipFill>
          <a:blip r:embed="rId3" cstate="print"/>
          <a:srcRect/>
          <a:stretch>
            <a:fillRect/>
          </a:stretch>
        </p:blipFill>
        <p:spPr bwMode="auto">
          <a:xfrm>
            <a:off x="6324600" y="1219200"/>
            <a:ext cx="2286000" cy="1562100"/>
          </a:xfrm>
          <a:prstGeom prst="rect">
            <a:avLst/>
          </a:prstGeom>
          <a:noFill/>
          <a:ln w="9525">
            <a:noFill/>
            <a:miter lim="800000"/>
            <a:headEnd/>
            <a:tailEnd/>
          </a:ln>
        </p:spPr>
      </p:pic>
      <p:sp>
        <p:nvSpPr>
          <p:cNvPr id="7" name="Right Arrow 6"/>
          <p:cNvSpPr/>
          <p:nvPr/>
        </p:nvSpPr>
        <p:spPr>
          <a:xfrm>
            <a:off x="4783015" y="2344615"/>
            <a:ext cx="1066800" cy="2286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4-1 Atoms for Peace.png"/>
          <p:cNvPicPr>
            <a:picLocks noChangeAspect="1"/>
          </p:cNvPicPr>
          <p:nvPr/>
        </p:nvPicPr>
        <p:blipFill>
          <a:blip r:embed="rId4" cstate="print"/>
          <a:stretch>
            <a:fillRect/>
          </a:stretch>
        </p:blipFill>
        <p:spPr>
          <a:xfrm>
            <a:off x="6530131" y="4038600"/>
            <a:ext cx="1851869" cy="1828428"/>
          </a:xfrm>
          <a:prstGeom prst="rect">
            <a:avLst/>
          </a:prstGeom>
        </p:spPr>
      </p:pic>
      <p:sp>
        <p:nvSpPr>
          <p:cNvPr id="9" name="Rounded Rectangle 8"/>
          <p:cNvSpPr/>
          <p:nvPr/>
        </p:nvSpPr>
        <p:spPr>
          <a:xfrm>
            <a:off x="1524000" y="6342185"/>
            <a:ext cx="5943600" cy="381000"/>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effectLst>
                  <a:outerShdw blurRad="38100" dist="38100" dir="2700000" algn="tl">
                    <a:srgbClr val="000000">
                      <a:alpha val="43137"/>
                    </a:srgbClr>
                  </a:outerShdw>
                </a:effectLst>
              </a:rPr>
              <a:t>Technical knowledge and personnel are universal</a:t>
            </a:r>
          </a:p>
        </p:txBody>
      </p:sp>
    </p:spTree>
    <p:extLst>
      <p:ext uri="{BB962C8B-B14F-4D97-AF65-F5344CB8AC3E}">
        <p14:creationId xmlns:p14="http://schemas.microsoft.com/office/powerpoint/2010/main" val="378535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Domestic Politics Model</a:t>
            </a:r>
            <a:endParaRPr lang="en-US" dirty="0"/>
          </a:p>
        </p:txBody>
      </p:sp>
      <p:sp>
        <p:nvSpPr>
          <p:cNvPr id="3" name="Content Placeholder 2"/>
          <p:cNvSpPr>
            <a:spLocks noGrp="1"/>
          </p:cNvSpPr>
          <p:nvPr>
            <p:ph idx="1"/>
          </p:nvPr>
        </p:nvSpPr>
        <p:spPr>
          <a:xfrm>
            <a:off x="0" y="1371600"/>
            <a:ext cx="8915400" cy="5181600"/>
          </a:xfrm>
        </p:spPr>
        <p:txBody>
          <a:bodyPr>
            <a:noAutofit/>
          </a:bodyPr>
          <a:lstStyle/>
          <a:p>
            <a:pPr marL="514350" indent="0">
              <a:lnSpc>
                <a:spcPct val="100000"/>
              </a:lnSpc>
              <a:spcBef>
                <a:spcPts val="0"/>
              </a:spcBef>
              <a:buAutoNum type="arabicPeriod" startAt="2"/>
            </a:pPr>
            <a:r>
              <a:rPr lang="en-US" sz="1800" dirty="0" smtClean="0">
                <a:latin typeface="Calibri" pitchFamily="34" charset="0"/>
                <a:cs typeface="Calibri" pitchFamily="34" charset="0"/>
              </a:rPr>
              <a:t> </a:t>
            </a:r>
            <a:r>
              <a:rPr lang="en-US" sz="1800" u="sng" dirty="0" smtClean="0">
                <a:latin typeface="Calibri" pitchFamily="34" charset="0"/>
                <a:cs typeface="Calibri" pitchFamily="34" charset="0"/>
              </a:rPr>
              <a:t>Domestic Politics Model</a:t>
            </a:r>
            <a:r>
              <a:rPr lang="en-US" sz="1800" dirty="0" smtClean="0">
                <a:latin typeface="Calibri" pitchFamily="34" charset="0"/>
                <a:cs typeface="Calibri" pitchFamily="34" charset="0"/>
              </a:rPr>
              <a:t>:</a:t>
            </a:r>
          </a:p>
          <a:p>
            <a:pPr marL="914400" lvl="1" indent="0">
              <a:lnSpc>
                <a:spcPct val="100000"/>
              </a:lnSpc>
              <a:spcBef>
                <a:spcPts val="0"/>
              </a:spcBef>
              <a:tabLst>
                <a:tab pos="973138" algn="l"/>
              </a:tabLst>
            </a:pPr>
            <a:r>
              <a:rPr lang="en-US" sz="1600" dirty="0" smtClean="0">
                <a:latin typeface="Calibri" pitchFamily="34" charset="0"/>
                <a:cs typeface="Calibri" pitchFamily="34" charset="0"/>
              </a:rPr>
              <a:t>Emphasizes role of bureaucratic or political interests of some individuals within the state.</a:t>
            </a:r>
          </a:p>
          <a:p>
            <a:pPr marL="914400" lvl="1" indent="0">
              <a:lnSpc>
                <a:spcPct val="100000"/>
              </a:lnSpc>
              <a:spcBef>
                <a:spcPts val="0"/>
              </a:spcBef>
              <a:tabLst>
                <a:tab pos="973138" algn="l"/>
              </a:tabLst>
            </a:pPr>
            <a:r>
              <a:rPr lang="en-US" sz="1600" dirty="0" smtClean="0">
                <a:latin typeface="Calibri" pitchFamily="34" charset="0"/>
                <a:cs typeface="Calibri" pitchFamily="34" charset="0"/>
              </a:rPr>
              <a:t>Whether or not having a nuclear weapons program is in the best interests of the state, it is likely to serve the interests of, for instance:</a:t>
            </a:r>
          </a:p>
          <a:p>
            <a:pPr marL="1771650" lvl="3" indent="0">
              <a:lnSpc>
                <a:spcPct val="100000"/>
              </a:lnSpc>
              <a:spcBef>
                <a:spcPts val="0"/>
              </a:spcBef>
              <a:buFont typeface="Wingdings" pitchFamily="2" charset="2"/>
              <a:buChar char="§"/>
              <a:tabLst>
                <a:tab pos="973138" algn="l"/>
              </a:tabLst>
            </a:pPr>
            <a:r>
              <a:rPr lang="en-US" sz="1600" dirty="0" smtClean="0">
                <a:latin typeface="Calibri" pitchFamily="34" charset="0"/>
                <a:cs typeface="Calibri" pitchFamily="34" charset="0"/>
              </a:rPr>
              <a:t>State’s nuclear energy or research establishment (both from state-run laboratories or civilian reactor facilities</a:t>
            </a:r>
          </a:p>
          <a:p>
            <a:pPr marL="1771650" lvl="3" indent="0">
              <a:lnSpc>
                <a:spcPct val="100000"/>
              </a:lnSpc>
              <a:spcBef>
                <a:spcPts val="0"/>
              </a:spcBef>
              <a:buFont typeface="Wingdings" pitchFamily="2" charset="2"/>
              <a:buChar char="§"/>
              <a:tabLst>
                <a:tab pos="973138" algn="l"/>
              </a:tabLst>
            </a:pPr>
            <a:r>
              <a:rPr lang="en-US" sz="1600" dirty="0" smtClean="0">
                <a:latin typeface="Calibri" pitchFamily="34" charset="0"/>
                <a:cs typeface="Calibri" pitchFamily="34" charset="0"/>
              </a:rPr>
              <a:t>Sections of the military (often the Air Force )</a:t>
            </a:r>
          </a:p>
          <a:p>
            <a:pPr marL="1771650" lvl="3" indent="0">
              <a:lnSpc>
                <a:spcPct val="100000"/>
              </a:lnSpc>
              <a:spcBef>
                <a:spcPts val="0"/>
              </a:spcBef>
              <a:buFont typeface="Wingdings" pitchFamily="2" charset="2"/>
              <a:buChar char="§"/>
              <a:tabLst>
                <a:tab pos="973138" algn="l"/>
              </a:tabLst>
            </a:pPr>
            <a:r>
              <a:rPr lang="en-US" sz="1600" dirty="0" smtClean="0">
                <a:latin typeface="Calibri" pitchFamily="34" charset="0"/>
                <a:cs typeface="Calibri" pitchFamily="34" charset="0"/>
              </a:rPr>
              <a:t>Politicians in states where lobby groups or the mass public strongly favor acquiring weapons.</a:t>
            </a:r>
          </a:p>
          <a:p>
            <a:pPr marL="914400" lvl="1" indent="0">
              <a:lnSpc>
                <a:spcPct val="100000"/>
              </a:lnSpc>
              <a:spcBef>
                <a:spcPts val="0"/>
              </a:spcBef>
              <a:tabLst>
                <a:tab pos="973138" algn="l"/>
              </a:tabLst>
            </a:pPr>
            <a:r>
              <a:rPr lang="en-US" sz="1600" dirty="0" smtClean="0">
                <a:latin typeface="Calibri" pitchFamily="34" charset="0"/>
                <a:cs typeface="Calibri" pitchFamily="34" charset="0"/>
              </a:rPr>
              <a:t>Bureaucratic ‘actors’ create the conditions that favor acquisition of weapons. </a:t>
            </a:r>
          </a:p>
          <a:p>
            <a:pPr marL="1771650" lvl="3" indent="0">
              <a:lnSpc>
                <a:spcPct val="100000"/>
              </a:lnSpc>
              <a:spcBef>
                <a:spcPts val="0"/>
              </a:spcBef>
              <a:buFont typeface="Wingdings" pitchFamily="2" charset="2"/>
              <a:buChar char="§"/>
              <a:tabLst>
                <a:tab pos="973138" algn="l"/>
              </a:tabLst>
            </a:pPr>
            <a:r>
              <a:rPr lang="en-US" sz="1600" dirty="0" smtClean="0">
                <a:latin typeface="Calibri" pitchFamily="34" charset="0"/>
                <a:cs typeface="Calibri" pitchFamily="34" charset="0"/>
              </a:rPr>
              <a:t>Encouraging extreme perceptions of foreign threats</a:t>
            </a:r>
          </a:p>
          <a:p>
            <a:pPr marL="1771650" lvl="3" indent="0">
              <a:lnSpc>
                <a:spcPct val="100000"/>
              </a:lnSpc>
              <a:spcBef>
                <a:spcPts val="0"/>
              </a:spcBef>
              <a:buFont typeface="Wingdings" pitchFamily="2" charset="2"/>
              <a:buChar char="§"/>
              <a:tabLst>
                <a:tab pos="973138" algn="l"/>
              </a:tabLst>
            </a:pPr>
            <a:r>
              <a:rPr lang="en-US" sz="1600" dirty="0" smtClean="0">
                <a:latin typeface="Calibri" pitchFamily="34" charset="0"/>
                <a:cs typeface="Calibri" pitchFamily="34" charset="0"/>
              </a:rPr>
              <a:t>Promoting supportive politicians</a:t>
            </a:r>
          </a:p>
          <a:p>
            <a:pPr marL="1771650" lvl="3" indent="0">
              <a:lnSpc>
                <a:spcPct val="100000"/>
              </a:lnSpc>
              <a:spcBef>
                <a:spcPts val="0"/>
              </a:spcBef>
              <a:buFont typeface="Wingdings" pitchFamily="2" charset="2"/>
              <a:buChar char="§"/>
              <a:tabLst>
                <a:tab pos="973138" algn="l"/>
              </a:tabLst>
            </a:pPr>
            <a:r>
              <a:rPr lang="en-US" sz="1600" dirty="0" smtClean="0">
                <a:latin typeface="Calibri" pitchFamily="34" charset="0"/>
                <a:cs typeface="Calibri" pitchFamily="34" charset="0"/>
              </a:rPr>
              <a:t>Lobbying for increased defense spending.</a:t>
            </a:r>
          </a:p>
          <a:p>
            <a:pPr marL="914400" lvl="1" indent="0">
              <a:lnSpc>
                <a:spcPct val="100000"/>
              </a:lnSpc>
              <a:spcBef>
                <a:spcPts val="0"/>
              </a:spcBef>
              <a:tabLst>
                <a:tab pos="973138" algn="l"/>
              </a:tabLst>
            </a:pPr>
            <a:r>
              <a:rPr lang="en-US" sz="1600" dirty="0" smtClean="0">
                <a:latin typeface="Calibri" pitchFamily="34" charset="0"/>
                <a:cs typeface="Calibri" pitchFamily="34" charset="0"/>
              </a:rPr>
              <a:t>Focus is on domestic coalitions within the scientific/military complex</a:t>
            </a:r>
          </a:p>
          <a:p>
            <a:pPr marL="1771650" lvl="3" indent="0">
              <a:lnSpc>
                <a:spcPct val="100000"/>
              </a:lnSpc>
              <a:spcBef>
                <a:spcPts val="0"/>
              </a:spcBef>
              <a:buFont typeface="Wingdings" pitchFamily="2" charset="2"/>
              <a:buChar char="§"/>
              <a:tabLst>
                <a:tab pos="973138" algn="l"/>
              </a:tabLst>
            </a:pPr>
            <a:r>
              <a:rPr lang="en-US" sz="1600" dirty="0" smtClean="0">
                <a:latin typeface="Calibri" pitchFamily="34" charset="0"/>
                <a:cs typeface="Calibri" pitchFamily="34" charset="0"/>
              </a:rPr>
              <a:t>Innovative weapons-related ideas often come from inside state laboratories “where scientists favor military innovation simply because it is technically exciting and keeps money and prestige flowing into the laboratory.”</a:t>
            </a:r>
          </a:p>
          <a:p>
            <a:pPr marL="914400" lvl="1" indent="0">
              <a:lnSpc>
                <a:spcPct val="100000"/>
              </a:lnSpc>
              <a:spcBef>
                <a:spcPts val="0"/>
              </a:spcBef>
              <a:tabLst>
                <a:tab pos="973138" algn="l"/>
              </a:tabLst>
            </a:pPr>
            <a:r>
              <a:rPr lang="en-US" sz="1600" dirty="0" smtClean="0">
                <a:latin typeface="Calibri" pitchFamily="34" charset="0"/>
                <a:cs typeface="Calibri" pitchFamily="34" charset="0"/>
              </a:rPr>
              <a:t>From this perspective, nuclear weapons programs are not inevitable solutions to international security problems, they are ‘solutions looking for a problem’.</a:t>
            </a:r>
          </a:p>
        </p:txBody>
      </p:sp>
    </p:spTree>
    <p:extLst>
      <p:ext uri="{BB962C8B-B14F-4D97-AF65-F5344CB8AC3E}">
        <p14:creationId xmlns:p14="http://schemas.microsoft.com/office/powerpoint/2010/main" val="34899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Norms Model</a:t>
            </a:r>
            <a:endParaRPr lang="en-US" dirty="0"/>
          </a:p>
        </p:txBody>
      </p:sp>
      <p:sp>
        <p:nvSpPr>
          <p:cNvPr id="3" name="Content Placeholder 2"/>
          <p:cNvSpPr>
            <a:spLocks noGrp="1"/>
          </p:cNvSpPr>
          <p:nvPr>
            <p:ph idx="1"/>
          </p:nvPr>
        </p:nvSpPr>
        <p:spPr/>
        <p:txBody>
          <a:bodyPr>
            <a:noAutofit/>
          </a:bodyPr>
          <a:lstStyle/>
          <a:p>
            <a:pPr marL="514350" indent="-514350">
              <a:buNone/>
            </a:pPr>
            <a:r>
              <a:rPr lang="en-US" u="sng" dirty="0" smtClean="0">
                <a:latin typeface="Calibri" pitchFamily="34" charset="0"/>
                <a:cs typeface="Calibri" pitchFamily="34" charset="0"/>
              </a:rPr>
              <a:t>3.  Norms Model</a:t>
            </a:r>
            <a:r>
              <a:rPr lang="en-US" dirty="0" smtClean="0">
                <a:latin typeface="Calibri" pitchFamily="34" charset="0"/>
                <a:cs typeface="Calibri" pitchFamily="34" charset="0"/>
              </a:rPr>
              <a:t>:</a:t>
            </a:r>
          </a:p>
          <a:p>
            <a:pPr marL="914400" lvl="1" indent="-514350">
              <a:tabLst>
                <a:tab pos="973138" algn="l"/>
              </a:tabLst>
            </a:pPr>
            <a:r>
              <a:rPr lang="en-US" dirty="0" smtClean="0">
                <a:latin typeface="Calibri" pitchFamily="34" charset="0"/>
                <a:cs typeface="Calibri" pitchFamily="34" charset="0"/>
              </a:rPr>
              <a:t>Sees nuclear decisions as serving important symbolic functions for the state.</a:t>
            </a:r>
          </a:p>
          <a:p>
            <a:pPr marL="914400" lvl="1" indent="-514350">
              <a:tabLst>
                <a:tab pos="973138" algn="l"/>
              </a:tabLst>
            </a:pPr>
            <a:r>
              <a:rPr lang="en-US" dirty="0">
                <a:latin typeface="Calibri" pitchFamily="34" charset="0"/>
                <a:cs typeface="Calibri" pitchFamily="34" charset="0"/>
              </a:rPr>
              <a:t>N</a:t>
            </a:r>
            <a:r>
              <a:rPr lang="en-US" dirty="0" smtClean="0">
                <a:latin typeface="Calibri" pitchFamily="34" charset="0"/>
                <a:cs typeface="Calibri" pitchFamily="34" charset="0"/>
              </a:rPr>
              <a:t>uclear weapons may be seen as symbols of modernity, or of being an important player on the international scene.</a:t>
            </a:r>
          </a:p>
          <a:p>
            <a:pPr marL="1314450" lvl="2" indent="-514350">
              <a:tabLst>
                <a:tab pos="973138" algn="l"/>
              </a:tabLst>
            </a:pPr>
            <a:endParaRPr lang="en-US" dirty="0">
              <a:latin typeface="Calibri" pitchFamily="34" charset="0"/>
              <a:cs typeface="Calibri" pitchFamily="34" charset="0"/>
            </a:endParaRPr>
          </a:p>
          <a:p>
            <a:pPr marL="1314450" lvl="2" indent="-514350">
              <a:tabLst>
                <a:tab pos="973138" algn="l"/>
              </a:tabLst>
            </a:pPr>
            <a:endParaRPr lang="en-US" dirty="0" smtClean="0">
              <a:latin typeface="Calibri" pitchFamily="34" charset="0"/>
              <a:cs typeface="Calibri" pitchFamily="34" charset="0"/>
            </a:endParaRPr>
          </a:p>
          <a:p>
            <a:pPr marL="1314450" lvl="2" indent="-514350">
              <a:tabLst>
                <a:tab pos="973138" algn="l"/>
              </a:tabLst>
            </a:pPr>
            <a:endParaRPr lang="en-US" dirty="0">
              <a:latin typeface="Calibri" pitchFamily="34" charset="0"/>
              <a:cs typeface="Calibri" pitchFamily="34" charset="0"/>
            </a:endParaRPr>
          </a:p>
          <a:p>
            <a:pPr marL="914400" lvl="1" indent="-514350">
              <a:buNone/>
              <a:tabLst>
                <a:tab pos="973138" algn="l"/>
              </a:tabLst>
            </a:pPr>
            <a:r>
              <a:rPr lang="en-US" dirty="0" smtClean="0">
                <a:latin typeface="Calibri" pitchFamily="34" charset="0"/>
                <a:cs typeface="Calibri" pitchFamily="34" charset="0"/>
              </a:rPr>
              <a:t>		</a:t>
            </a:r>
            <a:endParaRPr lang="en-US" dirty="0">
              <a:latin typeface="Calibri" pitchFamily="34" charset="0"/>
              <a:cs typeface="Calibri" pitchFamily="34" charset="0"/>
            </a:endParaRPr>
          </a:p>
          <a:p>
            <a:pPr marL="1314450" lvl="2" indent="-514350">
              <a:tabLst>
                <a:tab pos="973138" algn="l"/>
              </a:tabLst>
            </a:pPr>
            <a:endParaRPr lang="en-US" dirty="0" smtClean="0">
              <a:latin typeface="Calibri" pitchFamily="34" charset="0"/>
              <a:cs typeface="Calibri" pitchFamily="34" charset="0"/>
            </a:endParaRPr>
          </a:p>
          <a:p>
            <a:pPr marL="914400" lvl="1" indent="-514350">
              <a:tabLst>
                <a:tab pos="973138" algn="l"/>
              </a:tabLst>
            </a:pPr>
            <a:r>
              <a:rPr lang="en-US" dirty="0" smtClean="0">
                <a:latin typeface="Calibri" pitchFamily="34" charset="0"/>
                <a:cs typeface="Calibri" pitchFamily="34" charset="0"/>
              </a:rPr>
              <a:t>Alternatively, </a:t>
            </a:r>
            <a:r>
              <a:rPr lang="en-US" u="sng" dirty="0" smtClean="0">
                <a:latin typeface="Calibri" pitchFamily="34" charset="0"/>
                <a:cs typeface="Calibri" pitchFamily="34" charset="0"/>
              </a:rPr>
              <a:t>relinquishing</a:t>
            </a:r>
            <a:r>
              <a:rPr lang="en-US" dirty="0" smtClean="0">
                <a:latin typeface="Calibri" pitchFamily="34" charset="0"/>
                <a:cs typeface="Calibri" pitchFamily="34" charset="0"/>
              </a:rPr>
              <a:t> nuclear weapons can also be examined under this model, e.g. as demonstrating a peaceful world view, high levels of responsibility, etc.</a:t>
            </a:r>
          </a:p>
          <a:p>
            <a:pPr marL="1314450" lvl="2" indent="-514350">
              <a:tabLst>
                <a:tab pos="973138" algn="l"/>
              </a:tabLst>
            </a:pPr>
            <a:r>
              <a:rPr lang="en-US" sz="2000" dirty="0" smtClean="0">
                <a:latin typeface="Calibri" pitchFamily="34" charset="0"/>
                <a:cs typeface="Calibri" pitchFamily="34" charset="0"/>
              </a:rPr>
              <a:t>Recall boast from Canada’s Prime Minister Trudeau:</a:t>
            </a:r>
          </a:p>
          <a:p>
            <a:pPr marL="1314450" lvl="2" indent="-514350">
              <a:buNone/>
              <a:tabLst>
                <a:tab pos="973138" algn="l"/>
              </a:tabLst>
            </a:pPr>
            <a:r>
              <a:rPr lang="en-US" sz="2000" dirty="0" smtClean="0">
                <a:latin typeface="Calibri" pitchFamily="34" charset="0"/>
                <a:cs typeface="Calibri" pitchFamily="34" charset="0"/>
              </a:rPr>
              <a:t>		"We are thus not only the first country in the world with the capability to produce nuclear weapons that chose not to do so, we are also the first nuclear armed country to have chosen to divest itself of nuclear weapons.”</a:t>
            </a:r>
            <a:endParaRPr lang="en-US" sz="2000" dirty="0">
              <a:latin typeface="Calibri" pitchFamily="34" charset="0"/>
              <a:cs typeface="Calibri" pitchFamily="34" charset="0"/>
            </a:endParaRPr>
          </a:p>
        </p:txBody>
      </p:sp>
      <p:pic>
        <p:nvPicPr>
          <p:cNvPr id="118787" name="Picture 3"/>
          <p:cNvPicPr>
            <a:picLocks noChangeAspect="1" noChangeArrowheads="1"/>
          </p:cNvPicPr>
          <p:nvPr/>
        </p:nvPicPr>
        <p:blipFill>
          <a:blip r:embed="rId3" cstate="print"/>
          <a:srcRect/>
          <a:stretch>
            <a:fillRect/>
          </a:stretch>
        </p:blipFill>
        <p:spPr bwMode="auto">
          <a:xfrm>
            <a:off x="5867400" y="2892018"/>
            <a:ext cx="2348851" cy="1375182"/>
          </a:xfrm>
          <a:prstGeom prst="rect">
            <a:avLst/>
          </a:prstGeom>
          <a:noFill/>
          <a:ln w="9525">
            <a:noFill/>
            <a:miter lim="800000"/>
            <a:headEnd/>
            <a:tailEnd/>
          </a:ln>
        </p:spPr>
      </p:pic>
    </p:spTree>
    <p:extLst>
      <p:ext uri="{BB962C8B-B14F-4D97-AF65-F5344CB8AC3E}">
        <p14:creationId xmlns:p14="http://schemas.microsoft.com/office/powerpoint/2010/main" val="1294355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Opposition Nationalism Model</a:t>
            </a:r>
            <a:endParaRPr lang="en-US" dirty="0"/>
          </a:p>
        </p:txBody>
      </p:sp>
      <p:sp>
        <p:nvSpPr>
          <p:cNvPr id="3" name="Content Placeholder 2"/>
          <p:cNvSpPr>
            <a:spLocks noGrp="1"/>
          </p:cNvSpPr>
          <p:nvPr>
            <p:ph idx="1"/>
          </p:nvPr>
        </p:nvSpPr>
        <p:spPr/>
        <p:txBody>
          <a:bodyPr>
            <a:noAutofit/>
          </a:bodyPr>
          <a:lstStyle/>
          <a:p>
            <a:pPr marL="514350" indent="-514350">
              <a:lnSpc>
                <a:spcPct val="100000"/>
              </a:lnSpc>
              <a:spcBef>
                <a:spcPts val="0"/>
              </a:spcBef>
              <a:buNone/>
            </a:pPr>
            <a:r>
              <a:rPr lang="en-US" dirty="0" smtClean="0"/>
              <a:t>4.  </a:t>
            </a:r>
            <a:r>
              <a:rPr lang="en-US" u="sng" dirty="0" smtClean="0">
                <a:latin typeface="Calibri" pitchFamily="34" charset="0"/>
                <a:cs typeface="Calibri" pitchFamily="34" charset="0"/>
              </a:rPr>
              <a:t>Oppositional Nationalism </a:t>
            </a:r>
            <a:r>
              <a:rPr lang="en-US" u="sng" dirty="0" smtClean="0"/>
              <a:t>Model</a:t>
            </a:r>
          </a:p>
          <a:p>
            <a:pPr marL="514350" indent="-514350">
              <a:lnSpc>
                <a:spcPct val="100000"/>
              </a:lnSpc>
              <a:spcBef>
                <a:spcPts val="0"/>
              </a:spcBef>
            </a:pPr>
            <a:r>
              <a:rPr lang="en-US" sz="2000" dirty="0" smtClean="0"/>
              <a:t>J Hymans [University Southern California]</a:t>
            </a:r>
          </a:p>
          <a:p>
            <a:pPr marL="514350" indent="-514350">
              <a:lnSpc>
                <a:spcPct val="100000"/>
              </a:lnSpc>
              <a:spcBef>
                <a:spcPts val="0"/>
              </a:spcBef>
            </a:pPr>
            <a:r>
              <a:rPr lang="en-US" sz="2000" dirty="0" smtClean="0"/>
              <a:t>Decision to acquire nuclear weapons arises from state leaders’ </a:t>
            </a:r>
            <a:r>
              <a:rPr lang="en-US" sz="2000" i="1" dirty="0" smtClean="0"/>
              <a:t>subjective perceptions</a:t>
            </a:r>
            <a:r>
              <a:rPr lang="en-US" sz="2000" dirty="0" smtClean="0"/>
              <a:t> of the nation’s international situation.</a:t>
            </a:r>
          </a:p>
          <a:p>
            <a:pPr marL="514350" indent="-514350">
              <a:lnSpc>
                <a:spcPct val="100000"/>
              </a:lnSpc>
              <a:spcBef>
                <a:spcPts val="0"/>
              </a:spcBef>
            </a:pPr>
            <a:r>
              <a:rPr lang="en-US" sz="2000" dirty="0" smtClean="0"/>
              <a:t>Oppositional nationalism represents a combination of </a:t>
            </a:r>
            <a:r>
              <a:rPr lang="en-US" sz="2000" dirty="0" smtClean="0">
                <a:solidFill>
                  <a:srgbClr val="FF0000"/>
                </a:solidFill>
              </a:rPr>
              <a:t>fear</a:t>
            </a:r>
            <a:r>
              <a:rPr lang="en-US" sz="2000" dirty="0" smtClean="0"/>
              <a:t> of one’s enemy and </a:t>
            </a:r>
            <a:r>
              <a:rPr lang="en-US" sz="2000" dirty="0" smtClean="0">
                <a:solidFill>
                  <a:srgbClr val="FF0000"/>
                </a:solidFill>
              </a:rPr>
              <a:t>pride</a:t>
            </a:r>
            <a:r>
              <a:rPr lang="en-US" sz="2000" dirty="0" smtClean="0"/>
              <a:t> in one’s nation.</a:t>
            </a:r>
          </a:p>
          <a:p>
            <a:pPr marL="514350" indent="-514350">
              <a:lnSpc>
                <a:spcPct val="100000"/>
              </a:lnSpc>
              <a:spcBef>
                <a:spcPts val="0"/>
              </a:spcBef>
            </a:pPr>
            <a:r>
              <a:rPr lang="en-US" sz="2000" dirty="0" smtClean="0"/>
              <a:t>These emotions lead people to seek symbols of power (whose practical utility may be doubtful).</a:t>
            </a:r>
          </a:p>
          <a:p>
            <a:pPr marL="514350" indent="-514350">
              <a:lnSpc>
                <a:spcPct val="100000"/>
              </a:lnSpc>
              <a:spcBef>
                <a:spcPts val="0"/>
              </a:spcBef>
            </a:pPr>
            <a:r>
              <a:rPr lang="en-US" sz="2000" dirty="0" smtClean="0"/>
              <a:t>For leaders of one national group in fear of another, a nuclear bomb can be the ultimate symbol of power and an immediate solution to the problem presented by the enemy.</a:t>
            </a:r>
          </a:p>
          <a:p>
            <a:pPr marL="514350" indent="-514350">
              <a:lnSpc>
                <a:spcPct val="100000"/>
              </a:lnSpc>
              <a:spcBef>
                <a:spcPts val="0"/>
              </a:spcBef>
            </a:pPr>
            <a:r>
              <a:rPr lang="en-US" sz="2000" dirty="0" smtClean="0"/>
              <a:t>Decision is based on emotions (fear and pride) rather than having a clear idea of how or when to use the weapons, or even or the long-term consequences of acquiring the nuclear weapon (arms race or nuclear war).</a:t>
            </a:r>
          </a:p>
          <a:p>
            <a:pPr marL="514350" indent="-514350">
              <a:lnSpc>
                <a:spcPct val="100000"/>
              </a:lnSpc>
              <a:spcBef>
                <a:spcPts val="0"/>
              </a:spcBef>
            </a:pPr>
            <a:r>
              <a:rPr lang="en-US" sz="2000" dirty="0" smtClean="0"/>
              <a:t>Pride without fear of an enemy = non-oppositional (sportsmanlike) nationalism.  Does not lead to nuclear weapons since leaders will see no sense in paying the high associated costs (weapons program, security etc.)</a:t>
            </a:r>
          </a:p>
        </p:txBody>
      </p:sp>
    </p:spTree>
    <p:extLst>
      <p:ext uri="{BB962C8B-B14F-4D97-AF65-F5344CB8AC3E}">
        <p14:creationId xmlns:p14="http://schemas.microsoft.com/office/powerpoint/2010/main" val="1174257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Analytical Advantages Model</a:t>
            </a:r>
            <a:endParaRPr lang="en-US" dirty="0"/>
          </a:p>
        </p:txBody>
      </p:sp>
      <p:sp>
        <p:nvSpPr>
          <p:cNvPr id="3" name="Content Placeholder 2"/>
          <p:cNvSpPr>
            <a:spLocks noGrp="1"/>
          </p:cNvSpPr>
          <p:nvPr>
            <p:ph idx="1"/>
          </p:nvPr>
        </p:nvSpPr>
        <p:spPr/>
        <p:txBody>
          <a:bodyPr>
            <a:normAutofit/>
          </a:bodyPr>
          <a:lstStyle/>
          <a:p>
            <a:pPr marL="514350" indent="-514350">
              <a:buAutoNum type="arabicPeriod" startAt="5"/>
            </a:pPr>
            <a:r>
              <a:rPr lang="en-US" u="sng" dirty="0" smtClean="0">
                <a:latin typeface="Calibri" pitchFamily="34" charset="0"/>
                <a:cs typeface="Calibri" pitchFamily="34" charset="0"/>
              </a:rPr>
              <a:t>“Analytical Advantages” Model</a:t>
            </a:r>
            <a:r>
              <a:rPr lang="en-US" dirty="0" smtClean="0">
                <a:latin typeface="Calibri" pitchFamily="34" charset="0"/>
                <a:cs typeface="Calibri" pitchFamily="34" charset="0"/>
              </a:rPr>
              <a:t>:</a:t>
            </a:r>
          </a:p>
          <a:p>
            <a:pPr marL="514350" indent="-514350"/>
            <a:r>
              <a:rPr lang="en-US" sz="2000" dirty="0" err="1" smtClean="0">
                <a:latin typeface="Calibri" pitchFamily="34" charset="0"/>
                <a:cs typeface="Calibri" pitchFamily="34" charset="0"/>
              </a:rPr>
              <a:t>Etel</a:t>
            </a:r>
            <a:r>
              <a:rPr lang="en-US" sz="2000" dirty="0" smtClean="0">
                <a:latin typeface="Calibri" pitchFamily="34" charset="0"/>
                <a:cs typeface="Calibri" pitchFamily="34" charset="0"/>
              </a:rPr>
              <a:t> Solingen [UC Irvine] </a:t>
            </a:r>
            <a:r>
              <a:rPr lang="en-US" sz="2000" i="1" dirty="0" smtClean="0">
                <a:latin typeface="Calibri" pitchFamily="34" charset="0"/>
                <a:cs typeface="Calibri" pitchFamily="34" charset="0"/>
              </a:rPr>
              <a:t>Nuclear Logics: Contrasting Paths in the Middle East and East Asia, </a:t>
            </a:r>
            <a:r>
              <a:rPr lang="en-US" sz="2000" dirty="0" smtClean="0">
                <a:latin typeface="Calibri" pitchFamily="34" charset="0"/>
                <a:cs typeface="Calibri" pitchFamily="34" charset="0"/>
              </a:rPr>
              <a:t>Princeton University Press, 2007</a:t>
            </a:r>
          </a:p>
          <a:p>
            <a:pPr marL="514350" indent="-514350"/>
            <a:r>
              <a:rPr lang="en-US" sz="2000" dirty="0" smtClean="0">
                <a:latin typeface="Calibri" pitchFamily="34" charset="0"/>
                <a:cs typeface="Calibri" pitchFamily="34" charset="0"/>
              </a:rPr>
              <a:t> “analytical advantages of domestic models of political survival.” </a:t>
            </a:r>
          </a:p>
          <a:p>
            <a:pPr marL="514350" indent="-514350"/>
            <a:r>
              <a:rPr lang="en-US" sz="2000" dirty="0" smtClean="0">
                <a:latin typeface="Calibri" pitchFamily="34" charset="0"/>
                <a:cs typeface="Calibri" pitchFamily="34" charset="0"/>
              </a:rPr>
              <a:t>Looks extensively at Middle East and East Asia</a:t>
            </a:r>
          </a:p>
          <a:p>
            <a:pPr marL="514350" indent="-514350"/>
            <a:r>
              <a:rPr lang="en-US" sz="2000" dirty="0" smtClean="0">
                <a:latin typeface="Calibri" pitchFamily="34" charset="0"/>
                <a:cs typeface="Calibri" pitchFamily="34" charset="0"/>
              </a:rPr>
              <a:t>political leaders and ruling coalitions “advocating growth through integration in the global economy” will not be inclined to seek the Bomb. </a:t>
            </a:r>
          </a:p>
          <a:p>
            <a:pPr marL="514350" indent="-514350"/>
            <a:r>
              <a:rPr lang="en-US" sz="2000" dirty="0" smtClean="0">
                <a:latin typeface="Calibri" pitchFamily="34" charset="0"/>
                <a:cs typeface="Calibri" pitchFamily="34" charset="0"/>
              </a:rPr>
              <a:t>Instead, beware of proliferation where “inward-looking leaders and coalitions” pursue political platforms “rooted in mistrust for international markets, investment, technology and institutions.”</a:t>
            </a:r>
          </a:p>
        </p:txBody>
      </p:sp>
    </p:spTree>
    <p:extLst>
      <p:ext uri="{BB962C8B-B14F-4D97-AF65-F5344CB8AC3E}">
        <p14:creationId xmlns:p14="http://schemas.microsoft.com/office/powerpoint/2010/main" val="75464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All of the Above Model</a:t>
            </a:r>
            <a:endParaRPr lang="en-US" dirty="0"/>
          </a:p>
        </p:txBody>
      </p:sp>
      <p:sp>
        <p:nvSpPr>
          <p:cNvPr id="3" name="Content Placeholder 2"/>
          <p:cNvSpPr>
            <a:spLocks noGrp="1"/>
          </p:cNvSpPr>
          <p:nvPr>
            <p:ph idx="1"/>
          </p:nvPr>
        </p:nvSpPr>
        <p:spPr>
          <a:xfrm>
            <a:off x="305584" y="1371600"/>
            <a:ext cx="8609816" cy="5029200"/>
          </a:xfrm>
        </p:spPr>
        <p:txBody>
          <a:bodyPr>
            <a:normAutofit/>
          </a:bodyPr>
          <a:lstStyle/>
          <a:p>
            <a:pPr marL="514350" indent="-514350">
              <a:buNone/>
            </a:pPr>
            <a:r>
              <a:rPr lang="en-US" sz="2800" dirty="0" smtClean="0">
                <a:latin typeface="Calibri" pitchFamily="34" charset="0"/>
                <a:cs typeface="Calibri" pitchFamily="34" charset="0"/>
              </a:rPr>
              <a:t>6.	</a:t>
            </a:r>
            <a:r>
              <a:rPr lang="en-US" sz="2800" u="sng" dirty="0" smtClean="0">
                <a:latin typeface="Calibri" pitchFamily="34" charset="0"/>
                <a:cs typeface="Calibri" pitchFamily="34" charset="0"/>
              </a:rPr>
              <a:t>All of the Above</a:t>
            </a:r>
            <a:endParaRPr lang="en-US" sz="2800" dirty="0" smtClean="0">
              <a:latin typeface="Calibri" pitchFamily="34" charset="0"/>
              <a:cs typeface="Calibri" pitchFamily="34" charset="0"/>
            </a:endParaRPr>
          </a:p>
          <a:p>
            <a:pPr marL="514350" indent="-514350">
              <a:spcBef>
                <a:spcPts val="1800"/>
              </a:spcBef>
            </a:pPr>
            <a:r>
              <a:rPr lang="en-US" sz="2000" dirty="0" err="1" smtClean="0">
                <a:latin typeface="Calibri" pitchFamily="34" charset="0"/>
                <a:cs typeface="Calibri" pitchFamily="34" charset="0"/>
              </a:rPr>
              <a:t>Sonali</a:t>
            </a:r>
            <a:r>
              <a:rPr lang="en-US" sz="2000" dirty="0" smtClean="0">
                <a:latin typeface="Calibri" pitchFamily="34" charset="0"/>
                <a:cs typeface="Calibri" pitchFamily="34" charset="0"/>
              </a:rPr>
              <a:t> Singh and Christopher R. Way “The Correlates of Nuclear Proliferation: A Quantitative Test”, Journal of Conflict Resolution 2004 </a:t>
            </a:r>
            <a:r>
              <a:rPr lang="en-US" sz="2000" dirty="0" err="1" smtClean="0">
                <a:latin typeface="Calibri" pitchFamily="34" charset="0"/>
                <a:cs typeface="Calibri" pitchFamily="34" charset="0"/>
              </a:rPr>
              <a:t>Vol</a:t>
            </a:r>
            <a:r>
              <a:rPr lang="en-US" sz="2000" dirty="0" smtClean="0">
                <a:latin typeface="Calibri" pitchFamily="34" charset="0"/>
                <a:cs typeface="Calibri" pitchFamily="34" charset="0"/>
              </a:rPr>
              <a:t> 48 p859</a:t>
            </a:r>
          </a:p>
          <a:p>
            <a:pPr marL="514350" indent="-514350"/>
            <a:r>
              <a:rPr lang="en-US" sz="2000" dirty="0" smtClean="0">
                <a:latin typeface="Calibri" pitchFamily="34" charset="0"/>
                <a:cs typeface="Calibri" pitchFamily="34" charset="0"/>
              </a:rPr>
              <a:t>Extensive quantitative and statistical analysis of a complex data base intended to reflect technological, external and internal determinants for proliferation</a:t>
            </a:r>
          </a:p>
          <a:p>
            <a:pPr marL="514350" indent="-514350"/>
            <a:r>
              <a:rPr lang="en-US" sz="2000" dirty="0" smtClean="0">
                <a:latin typeface="Calibri" pitchFamily="34" charset="0"/>
                <a:cs typeface="Calibri" pitchFamily="34" charset="0"/>
              </a:rPr>
              <a:t>Concludes that nuclear proliferation is well correlated with economic development and external threat environment</a:t>
            </a:r>
          </a:p>
          <a:p>
            <a:pPr marL="514350" indent="-514350"/>
            <a:r>
              <a:rPr lang="en-US" sz="2000" dirty="0" smtClean="0">
                <a:latin typeface="Calibri" pitchFamily="34" charset="0"/>
                <a:cs typeface="Calibri" pitchFamily="34" charset="0"/>
              </a:rPr>
              <a:t>Note, however, that this work is descriptive rather than prescriptive and does not limit itself to motivational aspects</a:t>
            </a:r>
          </a:p>
        </p:txBody>
      </p:sp>
    </p:spTree>
    <p:extLst>
      <p:ext uri="{BB962C8B-B14F-4D97-AF65-F5344CB8AC3E}">
        <p14:creationId xmlns:p14="http://schemas.microsoft.com/office/powerpoint/2010/main" val="2742295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Summary of Motivations Modeling</a:t>
            </a:r>
            <a:endParaRPr lang="en-US" dirty="0"/>
          </a:p>
        </p:txBody>
      </p:sp>
      <p:sp>
        <p:nvSpPr>
          <p:cNvPr id="8" name="Content Placeholder 7"/>
          <p:cNvSpPr>
            <a:spLocks noGrp="1"/>
          </p:cNvSpPr>
          <p:nvPr>
            <p:ph idx="1"/>
          </p:nvPr>
        </p:nvSpPr>
        <p:spPr>
          <a:xfrm>
            <a:off x="305584" y="1676400"/>
            <a:ext cx="8609816" cy="4724400"/>
          </a:xfrm>
        </p:spPr>
        <p:txBody>
          <a:bodyPr/>
          <a:lstStyle/>
          <a:p>
            <a:pPr lvl="0" eaLnBrk="1" hangingPunct="1">
              <a:lnSpc>
                <a:spcPct val="100000"/>
              </a:lnSpc>
              <a:buClr>
                <a:schemeClr val="tx2"/>
              </a:buClr>
              <a:buFont typeface="Wingdings" pitchFamily="2" charset="2"/>
              <a:buChar char="§"/>
              <a:defRPr/>
            </a:pPr>
            <a:r>
              <a:rPr lang="en-US" kern="0" dirty="0" smtClean="0">
                <a:latin typeface="Calibri" pitchFamily="34" charset="0"/>
                <a:cs typeface="Calibri" pitchFamily="34" charset="0"/>
              </a:rPr>
              <a:t>We can examine the acquisition, rejection, and relinquishing of nuclear weapons by individual countries using these models.</a:t>
            </a:r>
          </a:p>
          <a:p>
            <a:pPr lvl="0" eaLnBrk="1" hangingPunct="1">
              <a:lnSpc>
                <a:spcPct val="100000"/>
              </a:lnSpc>
              <a:buClr>
                <a:schemeClr val="tx2"/>
              </a:buClr>
              <a:buFont typeface="Wingdings" pitchFamily="2" charset="2"/>
              <a:buChar char="§"/>
              <a:defRPr/>
            </a:pPr>
            <a:r>
              <a:rPr lang="en-US" kern="0" dirty="0" smtClean="0">
                <a:latin typeface="Calibri" pitchFamily="34" charset="0"/>
                <a:cs typeface="Calibri" pitchFamily="34" charset="0"/>
              </a:rPr>
              <a:t>Some countries fit one model better than others.</a:t>
            </a:r>
          </a:p>
          <a:p>
            <a:pPr lvl="0" eaLnBrk="1" hangingPunct="1">
              <a:lnSpc>
                <a:spcPct val="100000"/>
              </a:lnSpc>
              <a:buClr>
                <a:schemeClr val="tx2"/>
              </a:buClr>
              <a:buFont typeface="Wingdings" pitchFamily="2" charset="2"/>
              <a:buChar char="§"/>
              <a:defRPr/>
            </a:pPr>
            <a:r>
              <a:rPr lang="en-US" kern="0" dirty="0" smtClean="0">
                <a:latin typeface="Calibri" pitchFamily="34" charset="0"/>
                <a:cs typeface="Calibri" pitchFamily="34" charset="0"/>
              </a:rPr>
              <a:t>Most authors address past cases to demonstrate model validity, but do not make proliferation predictions</a:t>
            </a:r>
          </a:p>
          <a:p>
            <a:pPr lvl="0" eaLnBrk="1" hangingPunct="1">
              <a:lnSpc>
                <a:spcPct val="100000"/>
              </a:lnSpc>
              <a:buClr>
                <a:schemeClr val="tx2"/>
              </a:buClr>
              <a:buFont typeface="Wingdings" pitchFamily="2" charset="2"/>
              <a:buChar char="§"/>
              <a:defRPr/>
            </a:pPr>
            <a:r>
              <a:rPr lang="en-US" kern="0" dirty="0" smtClean="0">
                <a:latin typeface="Calibri" pitchFamily="34" charset="0"/>
                <a:cs typeface="Calibri" pitchFamily="34" charset="0"/>
              </a:rPr>
              <a:t>Some policy prescriptions are often presented but they are often contradictory or difficult to achieve.</a:t>
            </a:r>
          </a:p>
          <a:p>
            <a:pPr marL="285750" indent="-285750">
              <a:buClr>
                <a:schemeClr val="tx2"/>
              </a:buClr>
              <a:buSzPct val="50000"/>
              <a:buFont typeface="Wingdings" pitchFamily="2" charset="2"/>
              <a:buChar char="§"/>
              <a:defRPr/>
            </a:pPr>
            <a:endParaRPr lang="en-US" kern="0" dirty="0" smtClean="0">
              <a:latin typeface="Calibri" pitchFamily="34" charset="0"/>
              <a:cs typeface="Calibri" pitchFamily="34" charset="0"/>
            </a:endParaRPr>
          </a:p>
        </p:txBody>
      </p:sp>
    </p:spTree>
    <p:extLst>
      <p:ext uri="{BB962C8B-B14F-4D97-AF65-F5344CB8AC3E}">
        <p14:creationId xmlns:p14="http://schemas.microsoft.com/office/powerpoint/2010/main" val="2061334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Britain’s Nuclear Weapons:</a:t>
            </a:r>
            <a:endParaRPr lang="en-US" sz="4000" dirty="0"/>
          </a:p>
        </p:txBody>
      </p:sp>
      <p:sp>
        <p:nvSpPr>
          <p:cNvPr id="3" name="Content Placeholder 2"/>
          <p:cNvSpPr>
            <a:spLocks noGrp="1"/>
          </p:cNvSpPr>
          <p:nvPr>
            <p:ph idx="1"/>
          </p:nvPr>
        </p:nvSpPr>
        <p:spPr>
          <a:xfrm>
            <a:off x="152400" y="1152625"/>
            <a:ext cx="6324600" cy="5029200"/>
          </a:xfrm>
        </p:spPr>
        <p:txBody>
          <a:bodyPr>
            <a:noAutofit/>
          </a:bodyPr>
          <a:lstStyle/>
          <a:p>
            <a:pPr>
              <a:lnSpc>
                <a:spcPct val="100000"/>
              </a:lnSpc>
              <a:spcBef>
                <a:spcPts val="0"/>
              </a:spcBef>
            </a:pPr>
            <a:r>
              <a:rPr lang="en-US" sz="1600" dirty="0" smtClean="0"/>
              <a:t>The US McMahon Act of 1946 had threatened life imprisonment or death to anyone passing classified atomic information to any country, including wartime allies of Britain and Canada.</a:t>
            </a:r>
          </a:p>
          <a:p>
            <a:pPr>
              <a:lnSpc>
                <a:spcPct val="100000"/>
              </a:lnSpc>
              <a:spcBef>
                <a:spcPts val="0"/>
              </a:spcBef>
            </a:pPr>
            <a:r>
              <a:rPr lang="en-US" sz="1600" dirty="0" smtClean="0"/>
              <a:t>This dealt a blow to the UK who had been instrumental in the early days of the bomb development phases. </a:t>
            </a:r>
          </a:p>
          <a:p>
            <a:pPr>
              <a:lnSpc>
                <a:spcPct val="100000"/>
              </a:lnSpc>
              <a:spcBef>
                <a:spcPts val="0"/>
              </a:spcBef>
            </a:pPr>
            <a:r>
              <a:rPr lang="en-US" sz="1600" dirty="0" smtClean="0"/>
              <a:t>England’s industrial, technical and personnel capability had been severely curtained during the war due to heavy bombing.</a:t>
            </a:r>
          </a:p>
          <a:p>
            <a:pPr>
              <a:lnSpc>
                <a:spcPct val="100000"/>
              </a:lnSpc>
              <a:spcBef>
                <a:spcPts val="0"/>
              </a:spcBef>
            </a:pPr>
            <a:endParaRPr lang="en-US" sz="1600" dirty="0" smtClean="0"/>
          </a:p>
          <a:p>
            <a:pPr>
              <a:lnSpc>
                <a:spcPct val="100000"/>
              </a:lnSpc>
              <a:spcBef>
                <a:spcPts val="0"/>
              </a:spcBef>
              <a:buNone/>
            </a:pPr>
            <a:r>
              <a:rPr lang="en-US" sz="1600" dirty="0" smtClean="0"/>
              <a:t>Why did they need/want the bomb?  Three reasons usually quoted:</a:t>
            </a:r>
          </a:p>
          <a:p>
            <a:pPr>
              <a:lnSpc>
                <a:spcPct val="100000"/>
              </a:lnSpc>
              <a:spcBef>
                <a:spcPts val="0"/>
              </a:spcBef>
              <a:buFont typeface="+mj-lt"/>
              <a:buAutoNum type="arabicPeriod"/>
            </a:pPr>
            <a:r>
              <a:rPr lang="en-US" sz="1400" dirty="0" smtClean="0"/>
              <a:t>Military – it was believed that the security of Britain (and the Commonwealth) depended on possession of the bomb</a:t>
            </a:r>
          </a:p>
          <a:p>
            <a:pPr lvl="1">
              <a:lnSpc>
                <a:spcPct val="100000"/>
              </a:lnSpc>
              <a:spcBef>
                <a:spcPts val="0"/>
              </a:spcBef>
            </a:pPr>
            <a:r>
              <a:rPr lang="en-US" sz="1400" dirty="0" smtClean="0"/>
              <a:t>Britain faced the threat of Communist expansion;.  No ‘nuclear umbrella’ in place.</a:t>
            </a:r>
          </a:p>
          <a:p>
            <a:pPr lvl="1">
              <a:lnSpc>
                <a:spcPct val="100000"/>
              </a:lnSpc>
              <a:spcBef>
                <a:spcPts val="0"/>
              </a:spcBef>
            </a:pPr>
            <a:r>
              <a:rPr lang="en-US" sz="1400" dirty="0" smtClean="0"/>
              <a:t>before the NATO agreement,(1949) there was no assurance that the US would act to protect Britain if another conflict arose.  Britain therefore needed its own weapons, target on centers crucial to its own defense.</a:t>
            </a:r>
          </a:p>
          <a:p>
            <a:pPr>
              <a:lnSpc>
                <a:spcPct val="100000"/>
              </a:lnSpc>
              <a:spcBef>
                <a:spcPts val="0"/>
              </a:spcBef>
              <a:buFont typeface="+mj-lt"/>
              <a:buAutoNum type="arabicPeriod"/>
            </a:pPr>
            <a:r>
              <a:rPr lang="en-US" sz="1400" dirty="0" smtClean="0"/>
              <a:t>Political –the bomb meant influence</a:t>
            </a:r>
          </a:p>
          <a:p>
            <a:pPr lvl="1">
              <a:lnSpc>
                <a:spcPct val="100000"/>
              </a:lnSpc>
              <a:spcBef>
                <a:spcPts val="0"/>
              </a:spcBef>
            </a:pPr>
            <a:r>
              <a:rPr lang="en-US" sz="1400" dirty="0" smtClean="0"/>
              <a:t> with a nuclear weapon, Britain would be a credible participant in world affairs once more.</a:t>
            </a:r>
          </a:p>
          <a:p>
            <a:pPr lvl="1">
              <a:lnSpc>
                <a:spcPct val="100000"/>
              </a:lnSpc>
              <a:spcBef>
                <a:spcPts val="0"/>
              </a:spcBef>
            </a:pPr>
            <a:r>
              <a:rPr lang="en-US" sz="1400" dirty="0" smtClean="0"/>
              <a:t>The bomb might lead to resumed (or at least partially) atomic relations with the US</a:t>
            </a:r>
          </a:p>
          <a:p>
            <a:pPr>
              <a:lnSpc>
                <a:spcPct val="100000"/>
              </a:lnSpc>
              <a:spcBef>
                <a:spcPts val="0"/>
              </a:spcBef>
              <a:buFont typeface="+mj-lt"/>
              <a:buAutoNum type="arabicPeriod"/>
            </a:pPr>
            <a:r>
              <a:rPr lang="en-US" sz="1400" dirty="0" smtClean="0"/>
              <a:t>Nationalistic</a:t>
            </a:r>
          </a:p>
          <a:p>
            <a:pPr lvl="1">
              <a:lnSpc>
                <a:spcPct val="100000"/>
              </a:lnSpc>
              <a:spcBef>
                <a:spcPts val="0"/>
              </a:spcBef>
            </a:pPr>
            <a:r>
              <a:rPr lang="en-US" sz="1400" dirty="0" smtClean="0"/>
              <a:t>Britain's’ role as a world leader had been usurped by the US</a:t>
            </a:r>
          </a:p>
          <a:p>
            <a:pPr lvl="1">
              <a:lnSpc>
                <a:spcPct val="100000"/>
              </a:lnSpc>
              <a:spcBef>
                <a:spcPts val="0"/>
              </a:spcBef>
            </a:pPr>
            <a:r>
              <a:rPr lang="en-US" sz="1400" dirty="0" smtClean="0"/>
              <a:t>The bomb would reaffirm Britain’s place as one of the ‘great powers’ of the world</a:t>
            </a:r>
          </a:p>
          <a:p>
            <a:pPr lvl="1">
              <a:lnSpc>
                <a:spcPct val="100000"/>
              </a:lnSpc>
              <a:spcBef>
                <a:spcPts val="0"/>
              </a:spcBef>
            </a:pPr>
            <a:endParaRPr lang="en-US" sz="1400" dirty="0" smtClean="0"/>
          </a:p>
          <a:p>
            <a:pPr>
              <a:lnSpc>
                <a:spcPct val="100000"/>
              </a:lnSpc>
              <a:spcBef>
                <a:spcPts val="0"/>
              </a:spcBef>
              <a:buNone/>
            </a:pPr>
            <a:endParaRPr lang="en-US" sz="1600" i="1" dirty="0" smtClean="0"/>
          </a:p>
          <a:p>
            <a:pPr>
              <a:lnSpc>
                <a:spcPct val="100000"/>
              </a:lnSpc>
              <a:spcBef>
                <a:spcPts val="0"/>
              </a:spcBef>
              <a:buNone/>
            </a:pPr>
            <a:endParaRPr lang="en-US" sz="1600" i="1" dirty="0" smtClean="0"/>
          </a:p>
          <a:p>
            <a:pPr>
              <a:lnSpc>
                <a:spcPct val="100000"/>
              </a:lnSpc>
              <a:spcBef>
                <a:spcPts val="0"/>
              </a:spcBef>
              <a:buNone/>
            </a:pPr>
            <a:endParaRPr lang="en-US" sz="1600" i="1" dirty="0" smtClean="0"/>
          </a:p>
          <a:p>
            <a:pPr>
              <a:lnSpc>
                <a:spcPct val="100000"/>
              </a:lnSpc>
              <a:spcBef>
                <a:spcPts val="0"/>
              </a:spcBef>
              <a:buNone/>
            </a:pPr>
            <a:endParaRPr lang="en-US" sz="1600" i="1" dirty="0" smtClean="0"/>
          </a:p>
        </p:txBody>
      </p:sp>
      <p:sp>
        <p:nvSpPr>
          <p:cNvPr id="4" name="TextBox 3"/>
          <p:cNvSpPr txBox="1"/>
          <p:nvPr/>
        </p:nvSpPr>
        <p:spPr>
          <a:xfrm>
            <a:off x="7239000" y="1828800"/>
            <a:ext cx="1676399" cy="1631216"/>
          </a:xfrm>
          <a:prstGeom prst="rect">
            <a:avLst/>
          </a:prstGeom>
          <a:noFill/>
          <a:ln>
            <a:solidFill>
              <a:srgbClr val="00B0F0"/>
            </a:solidFill>
          </a:ln>
        </p:spPr>
        <p:txBody>
          <a:bodyPr wrap="square" rtlCol="0">
            <a:spAutoFit/>
          </a:bodyPr>
          <a:lstStyle/>
          <a:p>
            <a:r>
              <a:rPr lang="en-US" sz="1000" i="1" dirty="0" smtClean="0"/>
              <a:t>“Without British help, especially in the early years, the atomic bomb would not have been available to the Americans in 1945.” </a:t>
            </a:r>
          </a:p>
          <a:p>
            <a:pPr marL="230188"/>
            <a:r>
              <a:rPr lang="en-US" sz="1000" i="1" dirty="0" smtClean="0"/>
              <a:t>  </a:t>
            </a:r>
            <a:r>
              <a:rPr lang="en-US" sz="1000" dirty="0" smtClean="0"/>
              <a:t>[</a:t>
            </a:r>
            <a:r>
              <a:rPr lang="en-US" sz="1000" dirty="0" err="1" smtClean="0"/>
              <a:t>McGeorge</a:t>
            </a:r>
            <a:r>
              <a:rPr lang="en-US" sz="1000" dirty="0" smtClean="0"/>
              <a:t> Bundy, National Security Advisor to Kennedy and Johnson] </a:t>
            </a:r>
            <a:endParaRPr lang="en-US" sz="1200" dirty="0"/>
          </a:p>
        </p:txBody>
      </p:sp>
      <p:sp>
        <p:nvSpPr>
          <p:cNvPr id="6" name="Rectangle 5"/>
          <p:cNvSpPr/>
          <p:nvPr/>
        </p:nvSpPr>
        <p:spPr>
          <a:xfrm>
            <a:off x="6553200" y="3733800"/>
            <a:ext cx="2438400" cy="1169551"/>
          </a:xfrm>
          <a:prstGeom prst="rect">
            <a:avLst/>
          </a:prstGeom>
          <a:ln>
            <a:solidFill>
              <a:srgbClr val="00B0F0"/>
            </a:solidFill>
          </a:ln>
        </p:spPr>
        <p:txBody>
          <a:bodyPr wrap="square">
            <a:spAutoFit/>
          </a:bodyPr>
          <a:lstStyle/>
          <a:p>
            <a:r>
              <a:rPr lang="en-US" sz="1000" i="1" dirty="0" smtClean="0"/>
              <a:t>“…the test will have a considerable effect on the American attitude towards atomic co-operation with the United Kingdom and indeed on Anglo-American relationships in general.”</a:t>
            </a:r>
            <a:endParaRPr lang="en-US" sz="1000" i="1" baseline="30000" dirty="0" smtClean="0"/>
          </a:p>
          <a:p>
            <a:r>
              <a:rPr lang="en-US" sz="1000" dirty="0" smtClean="0"/>
              <a:t>      [from the UK High Commissioner writing to Australian officials]</a:t>
            </a:r>
            <a:endParaRPr lang="en-US" sz="1000" dirty="0"/>
          </a:p>
        </p:txBody>
      </p:sp>
      <p:sp>
        <p:nvSpPr>
          <p:cNvPr id="4097" name="Rectangle 1"/>
          <p:cNvSpPr>
            <a:spLocks noChangeArrowheads="1"/>
          </p:cNvSpPr>
          <p:nvPr/>
        </p:nvSpPr>
        <p:spPr bwMode="auto">
          <a:xfrm>
            <a:off x="6553200" y="5126967"/>
            <a:ext cx="2514600" cy="1654833"/>
          </a:xfrm>
          <a:prstGeom prst="rect">
            <a:avLst/>
          </a:prstGeom>
          <a:noFill/>
          <a:ln w="9525">
            <a:solidFill>
              <a:srgbClr val="00B0F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1" u="none" strike="noStrike" cap="none" normalizeH="0" baseline="0" dirty="0" smtClean="0">
                <a:ln>
                  <a:noFill/>
                </a:ln>
                <a:solidFill>
                  <a:schemeClr val="tx1"/>
                </a:solidFill>
                <a:effectLst/>
                <a:latin typeface="Arial" charset="0"/>
                <a:cs typeface="Arial" charset="0"/>
              </a:rPr>
              <a:t>The British people reacted with a macabre surge of national pride. The tabloid London Daily Mirror exulted: ‘This bang has changed the world’. More seriously, Britain’s atomic test was regarded as a new deterrent to Communist attack and as a new incentive to restoring wartime atomic partnership among the U.S., Britain and Canada.</a:t>
            </a:r>
          </a:p>
          <a:p>
            <a:pPr eaLnBrk="0" fontAlgn="base" hangingPunct="0">
              <a:spcBef>
                <a:spcPct val="0"/>
              </a:spcBef>
              <a:spcAft>
                <a:spcPct val="0"/>
              </a:spcAft>
            </a:pPr>
            <a:r>
              <a:rPr lang="en-US" sz="1000" dirty="0" smtClean="0">
                <a:latin typeface="Arial" charset="0"/>
                <a:cs typeface="Arial" charset="0"/>
              </a:rPr>
              <a:t>      [American journal </a:t>
            </a:r>
            <a:r>
              <a:rPr lang="en-US" sz="1000" i="1" dirty="0" smtClean="0">
                <a:latin typeface="Arial" charset="0"/>
                <a:cs typeface="Arial" charset="0"/>
              </a:rPr>
              <a:t>Newsweek </a:t>
            </a:r>
            <a:r>
              <a:rPr lang="en-US" sz="1000" dirty="0" smtClean="0">
                <a:latin typeface="Arial" charset="0"/>
                <a:cs typeface="Arial" charset="0"/>
              </a:rPr>
              <a:t>reporting after the first test:]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1" u="none" strike="noStrike" cap="none" normalizeH="0" baseline="0" dirty="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37129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France’s Nuclear Weapons:</a:t>
            </a:r>
            <a:endParaRPr lang="en-US" sz="2800" dirty="0"/>
          </a:p>
        </p:txBody>
      </p:sp>
      <p:sp>
        <p:nvSpPr>
          <p:cNvPr id="3" name="Content Placeholder 2"/>
          <p:cNvSpPr>
            <a:spLocks noGrp="1"/>
          </p:cNvSpPr>
          <p:nvPr>
            <p:ph idx="1"/>
          </p:nvPr>
        </p:nvSpPr>
        <p:spPr/>
        <p:txBody>
          <a:bodyPr>
            <a:noAutofit/>
          </a:bodyPr>
          <a:lstStyle/>
          <a:p>
            <a:pPr>
              <a:lnSpc>
                <a:spcPct val="120000"/>
              </a:lnSpc>
              <a:spcBef>
                <a:spcPts val="0"/>
              </a:spcBef>
            </a:pPr>
            <a:r>
              <a:rPr lang="en-US" sz="1400" dirty="0" smtClean="0"/>
              <a:t>France is an anomaly for the </a:t>
            </a:r>
            <a:r>
              <a:rPr lang="en-US" sz="1400" dirty="0" err="1" smtClean="0"/>
              <a:t>neorealists</a:t>
            </a:r>
            <a:r>
              <a:rPr lang="en-US" sz="1400" dirty="0" smtClean="0"/>
              <a:t> view of nuclear proliferation (</a:t>
            </a:r>
            <a:r>
              <a:rPr lang="en-US" sz="1400" dirty="0" err="1" smtClean="0"/>
              <a:t>ie</a:t>
            </a:r>
            <a:r>
              <a:rPr lang="en-US" sz="1400" dirty="0" smtClean="0"/>
              <a:t> the ‘security model’), both for acquiring the bomb and for the timing.</a:t>
            </a:r>
          </a:p>
          <a:p>
            <a:pPr>
              <a:lnSpc>
                <a:spcPct val="120000"/>
              </a:lnSpc>
              <a:spcBef>
                <a:spcPts val="0"/>
              </a:spcBef>
            </a:pPr>
            <a:r>
              <a:rPr lang="en-US" sz="1400" dirty="0" smtClean="0"/>
              <a:t>Nuclear program did not originate as a military-driven bomb program</a:t>
            </a:r>
          </a:p>
          <a:p>
            <a:pPr>
              <a:lnSpc>
                <a:spcPct val="120000"/>
              </a:lnSpc>
              <a:spcBef>
                <a:spcPts val="0"/>
              </a:spcBef>
            </a:pPr>
            <a:r>
              <a:rPr lang="en-US" sz="1400" dirty="0" smtClean="0"/>
              <a:t>France had been a leading nation in research in nuclear physics before WWII (Henri Becquerel, Marie Curie, Irene and Frederick Joliot-Curie, etc.)</a:t>
            </a:r>
          </a:p>
          <a:p>
            <a:pPr>
              <a:lnSpc>
                <a:spcPct val="120000"/>
              </a:lnSpc>
              <a:spcBef>
                <a:spcPts val="0"/>
              </a:spcBef>
            </a:pPr>
            <a:r>
              <a:rPr lang="en-US" sz="1400" dirty="0" smtClean="0"/>
              <a:t>After WWII France lagged behind</a:t>
            </a:r>
          </a:p>
          <a:p>
            <a:pPr>
              <a:lnSpc>
                <a:spcPct val="120000"/>
              </a:lnSpc>
              <a:spcBef>
                <a:spcPts val="0"/>
              </a:spcBef>
            </a:pPr>
            <a:r>
              <a:rPr lang="en-US" sz="1400" dirty="0" smtClean="0"/>
              <a:t>October 1945.  The French provisional government under Charles de Gaulle issues a decree establishing the French Atomic Energy Commission (</a:t>
            </a:r>
            <a:r>
              <a:rPr lang="en-US" sz="1400" dirty="0" err="1" smtClean="0"/>
              <a:t>Commisariat</a:t>
            </a:r>
            <a:r>
              <a:rPr lang="en-US" sz="1400" dirty="0" smtClean="0"/>
              <a:t> a </a:t>
            </a:r>
            <a:r>
              <a:rPr lang="en-US" sz="1400" dirty="0" err="1" smtClean="0"/>
              <a:t>l’Energie</a:t>
            </a:r>
            <a:r>
              <a:rPr lang="en-US" sz="1400" dirty="0" smtClean="0"/>
              <a:t> </a:t>
            </a:r>
            <a:r>
              <a:rPr lang="en-US" sz="1400" dirty="0" err="1" smtClean="0"/>
              <a:t>Atomique</a:t>
            </a:r>
            <a:r>
              <a:rPr lang="en-US" sz="1400" dirty="0" smtClean="0"/>
              <a:t>, CEA) making France the first nation to establish a civilian atomic energy authority.</a:t>
            </a:r>
          </a:p>
          <a:p>
            <a:pPr>
              <a:lnSpc>
                <a:spcPct val="120000"/>
              </a:lnSpc>
              <a:spcBef>
                <a:spcPts val="0"/>
              </a:spcBef>
            </a:pPr>
            <a:r>
              <a:rPr lang="en-US" sz="1400" dirty="0" smtClean="0"/>
              <a:t>Frederick Joliot-Curie, France's most preeminent nuclear scientist, was made High Commissioner of the CEA</a:t>
            </a:r>
          </a:p>
          <a:p>
            <a:pPr>
              <a:lnSpc>
                <a:spcPct val="120000"/>
              </a:lnSpc>
              <a:spcBef>
                <a:spcPts val="0"/>
              </a:spcBef>
            </a:pPr>
            <a:r>
              <a:rPr lang="en-US" sz="1400" dirty="0" smtClean="0"/>
              <a:t>Joliot-Curie was a Communist, which kept France shut out of US, UK and Canadian nuclear activities.</a:t>
            </a:r>
          </a:p>
          <a:p>
            <a:pPr>
              <a:lnSpc>
                <a:spcPct val="120000"/>
              </a:lnSpc>
              <a:spcBef>
                <a:spcPts val="0"/>
              </a:spcBef>
            </a:pPr>
            <a:r>
              <a:rPr lang="en-US" sz="1400" dirty="0" smtClean="0"/>
              <a:t>Why did the French develop the bomb?</a:t>
            </a:r>
          </a:p>
          <a:p>
            <a:pPr lvl="1">
              <a:lnSpc>
                <a:spcPct val="120000"/>
              </a:lnSpc>
              <a:spcBef>
                <a:spcPts val="0"/>
              </a:spcBef>
            </a:pPr>
            <a:r>
              <a:rPr lang="en-US" sz="1200" dirty="0" smtClean="0"/>
              <a:t>According to  Sagan, France’s decision was to avoid being relegated to minor power status, “a fact inconsistent with its understanding of its historical rank and role.”</a:t>
            </a:r>
          </a:p>
          <a:p>
            <a:pPr lvl="1">
              <a:lnSpc>
                <a:spcPct val="120000"/>
              </a:lnSpc>
              <a:spcBef>
                <a:spcPts val="0"/>
              </a:spcBef>
            </a:pPr>
            <a:r>
              <a:rPr lang="en-US" sz="1200" dirty="0" smtClean="0"/>
              <a:t>However, the instability of the Fourth Republic in France after the war and the lack of financial means held back French nuclear research which fell well behind that of the Americans. To some extent, American aid also prevented France from turning towards the military application of nuclear energy. </a:t>
            </a:r>
          </a:p>
          <a:p>
            <a:pPr lvl="1">
              <a:lnSpc>
                <a:spcPct val="120000"/>
              </a:lnSpc>
              <a:spcBef>
                <a:spcPts val="0"/>
              </a:spcBef>
            </a:pPr>
            <a:r>
              <a:rPr lang="en-US" sz="1200" dirty="0" smtClean="0"/>
              <a:t>Was it a security issue?  France did not make the decision after Hiroshima, after the Soviet’s tested Joe-1 (1949), after the UK tested in 1952, or after the US (1952) and then the USSR (1953).  None of these events prompted the French to initiate a program.</a:t>
            </a:r>
          </a:p>
          <a:p>
            <a:pPr lvl="1">
              <a:lnSpc>
                <a:spcPct val="120000"/>
              </a:lnSpc>
              <a:spcBef>
                <a:spcPts val="0"/>
              </a:spcBef>
            </a:pPr>
            <a:r>
              <a:rPr lang="en-US" sz="1200" dirty="0" smtClean="0"/>
              <a:t>Many in France in the early 1950s felt that their international prestige was best enhanced by developing a civilian nuclear program while keeping open the legal option to develop an weapon later.  </a:t>
            </a:r>
          </a:p>
        </p:txBody>
      </p:sp>
    </p:spTree>
    <p:extLst>
      <p:ext uri="{BB962C8B-B14F-4D97-AF65-F5344CB8AC3E}">
        <p14:creationId xmlns:p14="http://schemas.microsoft.com/office/powerpoint/2010/main" val="2237655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00600" y="1219200"/>
            <a:ext cx="4114800" cy="4267200"/>
          </a:xfrm>
        </p:spPr>
        <p:txBody>
          <a:bodyPr>
            <a:normAutofit fontScale="70000" lnSpcReduction="20000"/>
          </a:bodyPr>
          <a:lstStyle/>
          <a:p>
            <a:r>
              <a:rPr lang="en-US" sz="1600" dirty="0" smtClean="0"/>
              <a:t>On 5th December 1956, a Committee for the Military Applications of Atomic Energy was secretly created.  </a:t>
            </a:r>
          </a:p>
          <a:p>
            <a:r>
              <a:rPr lang="en-US" sz="1600" dirty="0" smtClean="0"/>
              <a:t>Guy </a:t>
            </a:r>
            <a:r>
              <a:rPr lang="en-US" sz="1600" dirty="0" err="1" smtClean="0"/>
              <a:t>Mollet</a:t>
            </a:r>
            <a:r>
              <a:rPr lang="en-US" sz="1600" dirty="0" smtClean="0"/>
              <a:t> declared intention NOT to seek nuclear weapons.</a:t>
            </a:r>
          </a:p>
          <a:p>
            <a:r>
              <a:rPr lang="en-US" sz="1600" dirty="0" smtClean="0"/>
              <a:t>This changed when Charles de Galle returned to power in 1958 and accelerated the nuclear weapons program.</a:t>
            </a:r>
          </a:p>
          <a:p>
            <a:r>
              <a:rPr lang="en-US" sz="1600" dirty="0" smtClean="0"/>
              <a:t>First test in February </a:t>
            </a:r>
            <a:r>
              <a:rPr lang="en-US" sz="1600" u="sng" dirty="0" smtClean="0"/>
              <a:t>1960</a:t>
            </a:r>
            <a:r>
              <a:rPr lang="en-US" sz="1600" dirty="0" smtClean="0"/>
              <a:t> in French Algeria, code named </a:t>
            </a:r>
            <a:r>
              <a:rPr lang="en-US" sz="1600" dirty="0" err="1" smtClean="0"/>
              <a:t>Gerboise</a:t>
            </a:r>
            <a:r>
              <a:rPr lang="en-US" sz="1600" dirty="0" smtClean="0"/>
              <a:t> </a:t>
            </a:r>
            <a:r>
              <a:rPr lang="en-US" sz="1600" dirty="0" err="1" smtClean="0"/>
              <a:t>Bleue</a:t>
            </a:r>
            <a:r>
              <a:rPr lang="en-US" sz="1600" dirty="0" smtClean="0"/>
              <a:t>       [60-70 </a:t>
            </a:r>
            <a:r>
              <a:rPr lang="en-US" sz="1600" dirty="0" err="1" smtClean="0"/>
              <a:t>kT</a:t>
            </a:r>
            <a:r>
              <a:rPr lang="en-US" sz="1600" dirty="0" smtClean="0"/>
              <a:t>]</a:t>
            </a:r>
          </a:p>
          <a:p>
            <a:r>
              <a:rPr lang="en-US" sz="1600" dirty="0" smtClean="0"/>
              <a:t>The first three French tests took place during a period of testing moratorium honored by UK, US, and USSR (1958-1961)</a:t>
            </a:r>
          </a:p>
          <a:p>
            <a:endParaRPr lang="en-US" sz="1600" dirty="0" smtClean="0"/>
          </a:p>
          <a:p>
            <a:r>
              <a:rPr lang="en-US" sz="1600" u="sng" dirty="0" smtClean="0"/>
              <a:t>Now there are four nuclear powers….</a:t>
            </a:r>
            <a:endParaRPr lang="en-US" sz="1600" u="sng" dirty="0"/>
          </a:p>
        </p:txBody>
      </p:sp>
      <p:pic>
        <p:nvPicPr>
          <p:cNvPr id="27650" name="Picture 2"/>
          <p:cNvPicPr>
            <a:picLocks noChangeAspect="1" noChangeArrowheads="1"/>
          </p:cNvPicPr>
          <p:nvPr/>
        </p:nvPicPr>
        <p:blipFill>
          <a:blip r:embed="rId3" cstate="print"/>
          <a:srcRect l="15338" t="7274" r="2860" b="10221"/>
          <a:stretch>
            <a:fillRect/>
          </a:stretch>
        </p:blipFill>
        <p:spPr bwMode="auto">
          <a:xfrm>
            <a:off x="152400" y="1295400"/>
            <a:ext cx="4495800" cy="4267200"/>
          </a:xfrm>
          <a:prstGeom prst="rect">
            <a:avLst/>
          </a:prstGeom>
          <a:noFill/>
          <a:ln w="9525">
            <a:solidFill>
              <a:srgbClr val="00B0F0"/>
            </a:solidFill>
            <a:miter lim="800000"/>
            <a:headEnd/>
            <a:tailEnd/>
          </a:ln>
        </p:spPr>
      </p:pic>
      <p:sp>
        <p:nvSpPr>
          <p:cNvPr id="5" name="TextBox 4"/>
          <p:cNvSpPr txBox="1"/>
          <p:nvPr/>
        </p:nvSpPr>
        <p:spPr>
          <a:xfrm>
            <a:off x="304800" y="5562600"/>
            <a:ext cx="2133600" cy="615553"/>
          </a:xfrm>
          <a:prstGeom prst="rect">
            <a:avLst/>
          </a:prstGeom>
          <a:noFill/>
        </p:spPr>
        <p:txBody>
          <a:bodyPr wrap="square" rtlCol="0">
            <a:spAutoFit/>
          </a:bodyPr>
          <a:lstStyle/>
          <a:p>
            <a:r>
              <a:rPr lang="en-US" sz="1200" dirty="0" smtClean="0"/>
              <a:t>CIA document from May 1957</a:t>
            </a:r>
          </a:p>
          <a:p>
            <a:r>
              <a:rPr lang="en-US" sz="1100" dirty="0" smtClean="0">
                <a:hlinkClick r:id="rId4"/>
              </a:rPr>
              <a:t>http://www.gwu.edu/~nsarchiv/NSAEBB/NSAEBB184/FR09.pdf</a:t>
            </a:r>
            <a:endParaRPr lang="en-US" sz="1600" dirty="0"/>
          </a:p>
        </p:txBody>
      </p:sp>
      <p:pic>
        <p:nvPicPr>
          <p:cNvPr id="27652" name="Picture 4"/>
          <p:cNvPicPr>
            <a:picLocks noChangeAspect="1" noChangeArrowheads="1"/>
          </p:cNvPicPr>
          <p:nvPr/>
        </p:nvPicPr>
        <p:blipFill>
          <a:blip r:embed="rId5" cstate="print"/>
          <a:srcRect/>
          <a:stretch>
            <a:fillRect/>
          </a:stretch>
        </p:blipFill>
        <p:spPr bwMode="auto">
          <a:xfrm>
            <a:off x="7543800" y="4724400"/>
            <a:ext cx="1366345" cy="1981200"/>
          </a:xfrm>
          <a:prstGeom prst="rect">
            <a:avLst/>
          </a:prstGeom>
          <a:noFill/>
          <a:ln w="9525">
            <a:noFill/>
            <a:miter lim="800000"/>
            <a:headEnd/>
            <a:tailEnd/>
          </a:ln>
        </p:spPr>
      </p:pic>
      <p:sp>
        <p:nvSpPr>
          <p:cNvPr id="8" name="Title 1"/>
          <p:cNvSpPr>
            <a:spLocks noGrp="1"/>
          </p:cNvSpPr>
          <p:nvPr>
            <p:ph type="title"/>
          </p:nvPr>
        </p:nvSpPr>
        <p:spPr>
          <a:xfrm>
            <a:off x="1019665" y="76200"/>
            <a:ext cx="6629400" cy="914400"/>
          </a:xfrm>
        </p:spPr>
        <p:txBody>
          <a:bodyPr>
            <a:normAutofit/>
          </a:bodyPr>
          <a:lstStyle/>
          <a:p>
            <a:r>
              <a:rPr lang="en-US" sz="2800" dirty="0" smtClean="0"/>
              <a:t>France’s Nuclear Weapons:</a:t>
            </a:r>
            <a:endParaRPr lang="en-US" sz="2800" dirty="0"/>
          </a:p>
        </p:txBody>
      </p:sp>
    </p:spTree>
    <p:extLst>
      <p:ext uri="{BB962C8B-B14F-4D97-AF65-F5344CB8AC3E}">
        <p14:creationId xmlns:p14="http://schemas.microsoft.com/office/powerpoint/2010/main" val="246426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China’s nuclear weapons:</a:t>
            </a:r>
            <a:endParaRPr lang="en-US" sz="3200" dirty="0"/>
          </a:p>
        </p:txBody>
      </p:sp>
      <p:sp>
        <p:nvSpPr>
          <p:cNvPr id="3" name="Content Placeholder 2"/>
          <p:cNvSpPr>
            <a:spLocks noGrp="1"/>
          </p:cNvSpPr>
          <p:nvPr>
            <p:ph idx="1"/>
          </p:nvPr>
        </p:nvSpPr>
        <p:spPr/>
        <p:txBody>
          <a:bodyPr>
            <a:noAutofit/>
          </a:bodyPr>
          <a:lstStyle/>
          <a:p>
            <a:pPr>
              <a:lnSpc>
                <a:spcPct val="100000"/>
              </a:lnSpc>
              <a:spcBef>
                <a:spcPts val="0"/>
              </a:spcBef>
            </a:pPr>
            <a:r>
              <a:rPr lang="en-US" sz="1600" dirty="0" smtClean="0"/>
              <a:t>Mao Zedong decided in January 1955 to build the bomb because he believed China would not be taken seriously as a world power if they didn’t have nuclear weapons.  </a:t>
            </a:r>
          </a:p>
          <a:p>
            <a:pPr>
              <a:lnSpc>
                <a:spcPct val="100000"/>
              </a:lnSpc>
              <a:spcBef>
                <a:spcPts val="0"/>
              </a:spcBef>
            </a:pPr>
            <a:r>
              <a:rPr lang="en-US" sz="1600" dirty="0" smtClean="0"/>
              <a:t>Mao did not want to be faced with ‘nuclear blackmail’ from the US, an issue that arose during the Korean war when The US effectively brought Taiwan under its protection.</a:t>
            </a:r>
          </a:p>
          <a:p>
            <a:pPr>
              <a:lnSpc>
                <a:spcPct val="100000"/>
              </a:lnSpc>
              <a:spcBef>
                <a:spcPts val="0"/>
              </a:spcBef>
            </a:pPr>
            <a:r>
              <a:rPr lang="en-US" sz="1600" dirty="0" smtClean="0"/>
              <a:t>Initial development of infrastructure of research design and production facilities took place with Soviet assistance. </a:t>
            </a:r>
          </a:p>
          <a:p>
            <a:pPr lvl="1">
              <a:lnSpc>
                <a:spcPct val="100000"/>
              </a:lnSpc>
              <a:spcBef>
                <a:spcPts val="0"/>
              </a:spcBef>
            </a:pPr>
            <a:r>
              <a:rPr lang="en-US" sz="1200" dirty="0" smtClean="0"/>
              <a:t>an experimental nuclear reactor, facilities for processing uranium, a  cyclotron, and some equipment for a gaseous diffusions plant.</a:t>
            </a:r>
          </a:p>
          <a:p>
            <a:pPr>
              <a:lnSpc>
                <a:spcPct val="100000"/>
              </a:lnSpc>
              <a:spcBef>
                <a:spcPts val="0"/>
              </a:spcBef>
            </a:pPr>
            <a:r>
              <a:rPr lang="en-US" sz="1600" dirty="0" smtClean="0"/>
              <a:t>Location for testing is a dried up lake-bed in a desert area of </a:t>
            </a:r>
            <a:r>
              <a:rPr lang="en-US" sz="1600" dirty="0" err="1" smtClean="0"/>
              <a:t>Xingjiang</a:t>
            </a:r>
            <a:r>
              <a:rPr lang="en-US" sz="1600" dirty="0" smtClean="0"/>
              <a:t> Province</a:t>
            </a:r>
          </a:p>
          <a:p>
            <a:pPr>
              <a:lnSpc>
                <a:spcPct val="100000"/>
              </a:lnSpc>
              <a:spcBef>
                <a:spcPts val="0"/>
              </a:spcBef>
            </a:pPr>
            <a:r>
              <a:rPr lang="en-US" sz="1600" dirty="0" smtClean="0"/>
              <a:t>Construction on the Lop </a:t>
            </a:r>
            <a:r>
              <a:rPr lang="en-US" sz="1600" dirty="0" err="1" smtClean="0"/>
              <a:t>Nur</a:t>
            </a:r>
            <a:r>
              <a:rPr lang="en-US" sz="1600" dirty="0" smtClean="0"/>
              <a:t> Nuclear Test Base began in April 1960</a:t>
            </a:r>
          </a:p>
          <a:p>
            <a:pPr>
              <a:lnSpc>
                <a:spcPct val="100000"/>
              </a:lnSpc>
              <a:spcBef>
                <a:spcPts val="0"/>
              </a:spcBef>
            </a:pPr>
            <a:r>
              <a:rPr lang="en-US" sz="1600" dirty="0" smtClean="0"/>
              <a:t>Lop </a:t>
            </a:r>
            <a:r>
              <a:rPr lang="en-US" sz="1600" dirty="0" err="1" smtClean="0"/>
              <a:t>Nur</a:t>
            </a:r>
            <a:r>
              <a:rPr lang="en-US" sz="1600" dirty="0" smtClean="0"/>
              <a:t> test site:</a:t>
            </a:r>
          </a:p>
          <a:p>
            <a:pPr lvl="1">
              <a:lnSpc>
                <a:spcPct val="100000"/>
              </a:lnSpc>
              <a:spcBef>
                <a:spcPts val="0"/>
              </a:spcBef>
            </a:pPr>
            <a:r>
              <a:rPr lang="en-US" sz="1400" dirty="0" smtClean="0"/>
              <a:t>&gt; 100,000 square kilometers; contains &gt; 2000 km highways</a:t>
            </a:r>
          </a:p>
          <a:p>
            <a:pPr lvl="1">
              <a:lnSpc>
                <a:spcPct val="100000"/>
              </a:lnSpc>
              <a:spcBef>
                <a:spcPts val="0"/>
              </a:spcBef>
            </a:pPr>
            <a:r>
              <a:rPr lang="en-US" sz="1400" dirty="0" smtClean="0"/>
              <a:t>Largest factory in the world by more than an order of magnitude</a:t>
            </a:r>
          </a:p>
          <a:p>
            <a:pPr lvl="1">
              <a:lnSpc>
                <a:spcPct val="100000"/>
              </a:lnSpc>
              <a:spcBef>
                <a:spcPts val="0"/>
              </a:spcBef>
            </a:pPr>
            <a:r>
              <a:rPr lang="en-US" sz="1400" dirty="0" smtClean="0"/>
              <a:t>Has 4 distinct test zones; 3 underground, 1 atmospheric</a:t>
            </a:r>
          </a:p>
          <a:p>
            <a:pPr lvl="1">
              <a:lnSpc>
                <a:spcPct val="100000"/>
              </a:lnSpc>
              <a:spcBef>
                <a:spcPts val="0"/>
              </a:spcBef>
            </a:pPr>
            <a:r>
              <a:rPr lang="en-US" sz="1400" dirty="0" smtClean="0"/>
              <a:t>First fission test on 16 October 1962 atop a 1021 meter tower</a:t>
            </a:r>
          </a:p>
          <a:p>
            <a:pPr lvl="1">
              <a:lnSpc>
                <a:spcPct val="100000"/>
              </a:lnSpc>
              <a:spcBef>
                <a:spcPts val="0"/>
              </a:spcBef>
            </a:pPr>
            <a:r>
              <a:rPr lang="en-US" sz="1400" dirty="0" smtClean="0"/>
              <a:t>Code-named “596” after the year and month that Khrushchev refused to give them a prototype</a:t>
            </a:r>
          </a:p>
          <a:p>
            <a:pPr lvl="1">
              <a:lnSpc>
                <a:spcPct val="100000"/>
              </a:lnSpc>
              <a:spcBef>
                <a:spcPts val="0"/>
              </a:spcBef>
            </a:pPr>
            <a:r>
              <a:rPr lang="en-US" sz="1400" dirty="0" smtClean="0"/>
              <a:t>May 1996, test of boosted fission weapon containing </a:t>
            </a:r>
            <a:r>
              <a:rPr lang="en-US" sz="1400" baseline="30000" dirty="0" smtClean="0"/>
              <a:t>6</a:t>
            </a:r>
            <a:r>
              <a:rPr lang="en-US" sz="1400" dirty="0" smtClean="0"/>
              <a:t>Li </a:t>
            </a:r>
          </a:p>
          <a:p>
            <a:pPr lvl="1">
              <a:lnSpc>
                <a:spcPct val="100000"/>
              </a:lnSpc>
              <a:spcBef>
                <a:spcPts val="0"/>
              </a:spcBef>
            </a:pPr>
            <a:endParaRPr lang="en-US" sz="1400" dirty="0"/>
          </a:p>
        </p:txBody>
      </p:sp>
      <p:pic>
        <p:nvPicPr>
          <p:cNvPr id="28674" name="Picture 2"/>
          <p:cNvPicPr>
            <a:picLocks noChangeAspect="1" noChangeArrowheads="1"/>
          </p:cNvPicPr>
          <p:nvPr/>
        </p:nvPicPr>
        <p:blipFill>
          <a:blip r:embed="rId3" cstate="print"/>
          <a:srcRect/>
          <a:stretch>
            <a:fillRect/>
          </a:stretch>
        </p:blipFill>
        <p:spPr bwMode="auto">
          <a:xfrm>
            <a:off x="6324600" y="4990700"/>
            <a:ext cx="2743200" cy="1828800"/>
          </a:xfrm>
          <a:prstGeom prst="rect">
            <a:avLst/>
          </a:prstGeom>
          <a:noFill/>
          <a:ln w="9525">
            <a:noFill/>
            <a:miter lim="800000"/>
            <a:headEnd/>
            <a:tailEnd/>
          </a:ln>
        </p:spPr>
      </p:pic>
    </p:spTree>
    <p:extLst>
      <p:ext uri="{BB962C8B-B14F-4D97-AF65-F5344CB8AC3E}">
        <p14:creationId xmlns:p14="http://schemas.microsoft.com/office/powerpoint/2010/main" val="3981254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Fissile Material</a:t>
            </a:r>
            <a:endParaRPr lang="en-US" dirty="0"/>
          </a:p>
        </p:txBody>
      </p:sp>
      <p:sp>
        <p:nvSpPr>
          <p:cNvPr id="3" name="Content Placeholder 2"/>
          <p:cNvSpPr>
            <a:spLocks noGrp="1"/>
          </p:cNvSpPr>
          <p:nvPr>
            <p:ph idx="1"/>
          </p:nvPr>
        </p:nvSpPr>
        <p:spPr/>
        <p:txBody>
          <a:bodyPr/>
          <a:lstStyle/>
          <a:p>
            <a:r>
              <a:rPr lang="en-US" dirty="0" smtClean="0"/>
              <a:t>Purchase or theft</a:t>
            </a:r>
          </a:p>
          <a:p>
            <a:pPr lvl="1">
              <a:lnSpc>
                <a:spcPct val="90000"/>
              </a:lnSpc>
            </a:pPr>
            <a:r>
              <a:rPr lang="en-US" dirty="0" smtClean="0"/>
              <a:t>Concerns associated with dissolved Soviet Union</a:t>
            </a:r>
          </a:p>
          <a:p>
            <a:pPr lvl="2">
              <a:lnSpc>
                <a:spcPct val="90000"/>
              </a:lnSpc>
            </a:pPr>
            <a:r>
              <a:rPr lang="en-US" dirty="0" smtClean="0"/>
              <a:t>Weapons and launchers located in Russia, Belarus, Kazakhstan, and Ukraine</a:t>
            </a:r>
          </a:p>
          <a:p>
            <a:pPr lvl="2">
              <a:lnSpc>
                <a:spcPct val="90000"/>
              </a:lnSpc>
            </a:pPr>
            <a:r>
              <a:rPr lang="en-US" dirty="0" smtClean="0"/>
              <a:t>Loss of centralized control of nuclear weapons</a:t>
            </a:r>
          </a:p>
          <a:p>
            <a:pPr lvl="2">
              <a:lnSpc>
                <a:spcPct val="90000"/>
              </a:lnSpc>
            </a:pPr>
            <a:r>
              <a:rPr lang="en-US" dirty="0" smtClean="0"/>
              <a:t>Displaced scientists</a:t>
            </a:r>
          </a:p>
          <a:p>
            <a:pPr lvl="1">
              <a:lnSpc>
                <a:spcPct val="90000"/>
              </a:lnSpc>
            </a:pPr>
            <a:r>
              <a:rPr lang="en-US" dirty="0" smtClean="0"/>
              <a:t>Non-NPT states</a:t>
            </a:r>
          </a:p>
          <a:p>
            <a:r>
              <a:rPr lang="en-US" dirty="0" smtClean="0"/>
              <a:t>Diversion or theft from civilian activities</a:t>
            </a:r>
          </a:p>
          <a:p>
            <a:pPr lvl="1"/>
            <a:r>
              <a:rPr lang="en-US" dirty="0" smtClean="0"/>
              <a:t>Commercial power reactors are neither the most vulnerable nor fruitful sites for diverting nuclear materials</a:t>
            </a:r>
          </a:p>
          <a:p>
            <a:pPr lvl="1"/>
            <a:r>
              <a:rPr lang="en-US" dirty="0" smtClean="0"/>
              <a:t>Storage of material from dismantled U.S. and Russian warheads</a:t>
            </a:r>
          </a:p>
          <a:p>
            <a:pPr lvl="1"/>
            <a:r>
              <a:rPr lang="en-US" dirty="0" smtClean="0"/>
              <a:t>Reactor fuel reprocessing plant</a:t>
            </a:r>
          </a:p>
          <a:p>
            <a:pPr lvl="1"/>
            <a:r>
              <a:rPr lang="en-US" dirty="0" smtClean="0"/>
              <a:t>HEU from research reactors</a:t>
            </a:r>
          </a:p>
          <a:p>
            <a:r>
              <a:rPr lang="en-US" dirty="0" smtClean="0"/>
              <a:t>Indigenous production</a:t>
            </a:r>
          </a:p>
          <a:p>
            <a:pPr lvl="1"/>
            <a:r>
              <a:rPr lang="en-US" dirty="0" smtClean="0"/>
              <a:t>Large, complex and expensive set of specialized facilities</a:t>
            </a:r>
          </a:p>
          <a:p>
            <a:pPr lvl="1"/>
            <a:r>
              <a:rPr lang="en-US" dirty="0" smtClean="0"/>
              <a:t>Begins with uranium ore processing  (uranium and plutonium )</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4</a:t>
            </a:fld>
            <a:endParaRPr lang="en-US" dirty="0"/>
          </a:p>
        </p:txBody>
      </p:sp>
    </p:spTree>
    <p:extLst>
      <p:ext uri="{BB962C8B-B14F-4D97-AF65-F5344CB8AC3E}">
        <p14:creationId xmlns:p14="http://schemas.microsoft.com/office/powerpoint/2010/main" val="2587474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5181600"/>
          </a:xfrm>
        </p:spPr>
        <p:txBody>
          <a:bodyPr>
            <a:normAutofit/>
          </a:bodyPr>
          <a:lstStyle/>
          <a:p>
            <a:r>
              <a:rPr lang="en-US" sz="1400" dirty="0" smtClean="0">
                <a:latin typeface="Calibri" pitchFamily="34" charset="0"/>
                <a:cs typeface="Calibri" pitchFamily="34" charset="0"/>
              </a:rPr>
              <a:t>The emergence of this ‘rogue’ state (so-called by Gavin because China at the time fit the description of ‘rogue’ as laid out by Georg W. Bush in the National Security document in 2002) forced the US to think long and hard about how to deal with emerging nuclear states, </a:t>
            </a:r>
            <a:r>
              <a:rPr lang="en-US" sz="1400" dirty="0" err="1" smtClean="0">
                <a:latin typeface="Calibri" pitchFamily="34" charset="0"/>
                <a:cs typeface="Calibri" pitchFamily="34" charset="0"/>
              </a:rPr>
              <a:t>ie</a:t>
            </a:r>
            <a:r>
              <a:rPr lang="en-US" sz="1400" dirty="0" smtClean="0">
                <a:latin typeface="Calibri" pitchFamily="34" charset="0"/>
                <a:cs typeface="Calibri" pitchFamily="34" charset="0"/>
              </a:rPr>
              <a:t>. nuclear proliferation.</a:t>
            </a:r>
          </a:p>
          <a:p>
            <a:r>
              <a:rPr lang="en-US" sz="1400" dirty="0" smtClean="0">
                <a:latin typeface="Calibri" pitchFamily="34" charset="0"/>
                <a:cs typeface="Calibri" pitchFamily="34" charset="0"/>
              </a:rPr>
              <a:t>The Johnson administration formed a secret committee (chaired by Roswell </a:t>
            </a:r>
            <a:r>
              <a:rPr lang="en-US" sz="1400" dirty="0" err="1" smtClean="0">
                <a:latin typeface="Calibri" pitchFamily="34" charset="0"/>
                <a:cs typeface="Calibri" pitchFamily="34" charset="0"/>
              </a:rPr>
              <a:t>Gilpatric</a:t>
            </a:r>
            <a:r>
              <a:rPr lang="en-US" sz="1400" dirty="0" smtClean="0">
                <a:latin typeface="Calibri" pitchFamily="34" charset="0"/>
                <a:cs typeface="Calibri" pitchFamily="34" charset="0"/>
              </a:rPr>
              <a:t>) to evaluate American counter proliferation policy. </a:t>
            </a:r>
          </a:p>
          <a:p>
            <a:pPr lvl="1"/>
            <a:r>
              <a:rPr lang="en-US" sz="1400" dirty="0" smtClean="0">
                <a:latin typeface="Calibri" pitchFamily="34" charset="0"/>
                <a:cs typeface="Calibri" pitchFamily="34" charset="0"/>
              </a:rPr>
              <a:t>Given free reign to step back and examine all policies and to recommend vast changes if needed. </a:t>
            </a:r>
          </a:p>
          <a:p>
            <a:r>
              <a:rPr lang="en-US" sz="1400" dirty="0" smtClean="0">
                <a:latin typeface="Calibri" pitchFamily="34" charset="0"/>
                <a:cs typeface="Calibri" pitchFamily="34" charset="0"/>
              </a:rPr>
              <a:t>The </a:t>
            </a:r>
            <a:r>
              <a:rPr lang="en-US" sz="1400" dirty="0" err="1" smtClean="0">
                <a:latin typeface="Calibri" pitchFamily="34" charset="0"/>
                <a:cs typeface="Calibri" pitchFamily="34" charset="0"/>
              </a:rPr>
              <a:t>Gilpatric</a:t>
            </a:r>
            <a:r>
              <a:rPr lang="en-US" sz="1400" dirty="0" smtClean="0">
                <a:latin typeface="Calibri" pitchFamily="34" charset="0"/>
                <a:cs typeface="Calibri" pitchFamily="34" charset="0"/>
              </a:rPr>
              <a:t> Committee identified four major </a:t>
            </a:r>
            <a:r>
              <a:rPr lang="en-US" sz="1400" dirty="0" err="1" smtClean="0">
                <a:latin typeface="Calibri" pitchFamily="34" charset="0"/>
                <a:cs typeface="Calibri" pitchFamily="34" charset="0"/>
              </a:rPr>
              <a:t>counterproliferation</a:t>
            </a:r>
            <a:r>
              <a:rPr lang="en-US" sz="1400" dirty="0" smtClean="0">
                <a:latin typeface="Calibri" pitchFamily="34" charset="0"/>
                <a:cs typeface="Calibri" pitchFamily="34" charset="0"/>
              </a:rPr>
              <a:t> options on a spectrum ranging from passive acceptance to aggressive rollback of nuclear capabilities. </a:t>
            </a:r>
          </a:p>
          <a:p>
            <a:pPr marL="971550" lvl="1" indent="-514350">
              <a:buFont typeface="+mj-lt"/>
              <a:buAutoNum type="arabicPeriod"/>
            </a:pPr>
            <a:r>
              <a:rPr lang="en-US" sz="1400" dirty="0" smtClean="0">
                <a:latin typeface="Calibri" pitchFamily="34" charset="0"/>
                <a:cs typeface="Calibri" pitchFamily="34" charset="0"/>
              </a:rPr>
              <a:t>accept proliferation as inevitable and work toward peaceful accommodation of multiple nuclear powers. </a:t>
            </a:r>
          </a:p>
          <a:p>
            <a:pPr marL="971550" lvl="1" indent="-514350">
              <a:buFont typeface="+mj-lt"/>
              <a:buAutoNum type="arabicPeriod"/>
            </a:pPr>
            <a:r>
              <a:rPr lang="en-US" sz="1400" dirty="0" smtClean="0">
                <a:latin typeface="Calibri" pitchFamily="34" charset="0"/>
                <a:cs typeface="Calibri" pitchFamily="34" charset="0"/>
              </a:rPr>
              <a:t>regard proliferation as a problem worth addressing, but not at the expense of other important foreign-policy goals. [This was existing U.S. policy.]</a:t>
            </a:r>
          </a:p>
          <a:p>
            <a:pPr marL="971550" lvl="1" indent="-514350">
              <a:buFont typeface="+mj-lt"/>
              <a:buAutoNum type="arabicPeriod"/>
            </a:pPr>
            <a:r>
              <a:rPr lang="en-US" sz="1400" dirty="0" smtClean="0">
                <a:latin typeface="Calibri" pitchFamily="34" charset="0"/>
                <a:cs typeface="Calibri" pitchFamily="34" charset="0"/>
              </a:rPr>
              <a:t>an activist policy, with a willingness to accept substantial costs and risks for </a:t>
            </a:r>
            <a:r>
              <a:rPr lang="en-US" sz="1400" dirty="0" err="1" smtClean="0">
                <a:latin typeface="Calibri" pitchFamily="34" charset="0"/>
                <a:cs typeface="Calibri" pitchFamily="34" charset="0"/>
              </a:rPr>
              <a:t>counterproliferation</a:t>
            </a:r>
            <a:r>
              <a:rPr lang="en-US" sz="1400" dirty="0" smtClean="0">
                <a:latin typeface="Calibri" pitchFamily="34" charset="0"/>
                <a:cs typeface="Calibri" pitchFamily="34" charset="0"/>
              </a:rPr>
              <a:t>. </a:t>
            </a:r>
          </a:p>
          <a:p>
            <a:pPr marL="971550" lvl="1" indent="-514350">
              <a:buFont typeface="+mj-lt"/>
              <a:buAutoNum type="arabicPeriod"/>
            </a:pPr>
            <a:r>
              <a:rPr lang="en-US" sz="1400" dirty="0" smtClean="0">
                <a:latin typeface="Calibri" pitchFamily="34" charset="0"/>
                <a:cs typeface="Calibri" pitchFamily="34" charset="0"/>
              </a:rPr>
              <a:t>The fourth and final option would call for an extremely aggressive </a:t>
            </a:r>
            <a:r>
              <a:rPr lang="en-US" sz="1400" dirty="0" err="1" smtClean="0">
                <a:latin typeface="Calibri" pitchFamily="34" charset="0"/>
                <a:cs typeface="Calibri" pitchFamily="34" charset="0"/>
              </a:rPr>
              <a:t>counterproliferation</a:t>
            </a:r>
            <a:r>
              <a:rPr lang="en-US" sz="1400" dirty="0" smtClean="0">
                <a:latin typeface="Calibri" pitchFamily="34" charset="0"/>
                <a:cs typeface="Calibri" pitchFamily="34" charset="0"/>
              </a:rPr>
              <a:t> policy, in which U.S. foreign policy would be dedicated to the pursuit of nuclear rollback. </a:t>
            </a:r>
          </a:p>
        </p:txBody>
      </p:sp>
      <p:sp>
        <p:nvSpPr>
          <p:cNvPr id="5" name="Title 1"/>
          <p:cNvSpPr>
            <a:spLocks noGrp="1"/>
          </p:cNvSpPr>
          <p:nvPr>
            <p:ph type="title"/>
          </p:nvPr>
        </p:nvSpPr>
        <p:spPr>
          <a:xfrm>
            <a:off x="1019665" y="76200"/>
            <a:ext cx="6629400" cy="914400"/>
          </a:xfrm>
        </p:spPr>
        <p:txBody>
          <a:bodyPr>
            <a:normAutofit/>
          </a:bodyPr>
          <a:lstStyle/>
          <a:p>
            <a:r>
              <a:rPr lang="en-US" sz="3200" dirty="0" smtClean="0"/>
              <a:t>China’s nuclear weapons:</a:t>
            </a:r>
            <a:endParaRPr lang="en-US" sz="3200" dirty="0"/>
          </a:p>
        </p:txBody>
      </p:sp>
    </p:spTree>
    <p:extLst>
      <p:ext uri="{BB962C8B-B14F-4D97-AF65-F5344CB8AC3E}">
        <p14:creationId xmlns:p14="http://schemas.microsoft.com/office/powerpoint/2010/main" val="3391102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685800"/>
          </a:xfrm>
        </p:spPr>
        <p:txBody>
          <a:bodyPr/>
          <a:lstStyle/>
          <a:p>
            <a:r>
              <a:rPr lang="en-US" sz="2800" dirty="0" smtClean="0">
                <a:latin typeface="Calibri" pitchFamily="34" charset="0"/>
                <a:cs typeface="Calibri" pitchFamily="34" charset="0"/>
              </a:rPr>
              <a:t>Growing Anti-Nuclear (weapons) movement:</a:t>
            </a:r>
            <a:endParaRPr lang="en-US" sz="2800" dirty="0">
              <a:latin typeface="Calibri" pitchFamily="34" charset="0"/>
              <a:cs typeface="Calibri" pitchFamily="34" charset="0"/>
            </a:endParaRPr>
          </a:p>
        </p:txBody>
      </p:sp>
      <p:sp>
        <p:nvSpPr>
          <p:cNvPr id="3" name="Content Placeholder 2"/>
          <p:cNvSpPr>
            <a:spLocks noGrp="1"/>
          </p:cNvSpPr>
          <p:nvPr>
            <p:ph idx="1"/>
          </p:nvPr>
        </p:nvSpPr>
        <p:spPr>
          <a:xfrm>
            <a:off x="457200" y="1371600"/>
            <a:ext cx="8305800" cy="4419600"/>
          </a:xfrm>
        </p:spPr>
        <p:txBody>
          <a:bodyPr/>
          <a:lstStyle/>
          <a:p>
            <a:pPr>
              <a:lnSpc>
                <a:spcPct val="100000"/>
              </a:lnSpc>
              <a:spcBef>
                <a:spcPts val="1200"/>
              </a:spcBef>
            </a:pPr>
            <a:r>
              <a:rPr lang="en-US" sz="1600" dirty="0" smtClean="0">
                <a:latin typeface="Calibri" pitchFamily="34" charset="0"/>
                <a:cs typeface="Calibri" pitchFamily="34" charset="0"/>
              </a:rPr>
              <a:t>By the mid 1950s concerns over radioactive fall-out and public protests of the nuclear arms race were building</a:t>
            </a:r>
          </a:p>
          <a:p>
            <a:pPr>
              <a:lnSpc>
                <a:spcPct val="100000"/>
              </a:lnSpc>
              <a:spcBef>
                <a:spcPts val="1200"/>
              </a:spcBef>
            </a:pPr>
            <a:r>
              <a:rPr lang="en-US" sz="1600" u="sng" dirty="0" smtClean="0">
                <a:latin typeface="Calibri" pitchFamily="34" charset="0"/>
                <a:cs typeface="Calibri" pitchFamily="34" charset="0"/>
              </a:rPr>
              <a:t>Russell-Einstein Manifesto</a:t>
            </a:r>
            <a:r>
              <a:rPr lang="en-US" sz="1600" dirty="0" smtClean="0">
                <a:latin typeface="Calibri" pitchFamily="34" charset="0"/>
                <a:cs typeface="Calibri" pitchFamily="34" charset="0"/>
              </a:rPr>
              <a:t> (Bertrand Russell and Albert Einstein) July 1955</a:t>
            </a:r>
          </a:p>
          <a:p>
            <a:pPr>
              <a:lnSpc>
                <a:spcPct val="100000"/>
              </a:lnSpc>
              <a:spcBef>
                <a:spcPts val="1200"/>
              </a:spcBef>
            </a:pPr>
            <a:r>
              <a:rPr lang="en-US" sz="1600" dirty="0" smtClean="0">
                <a:latin typeface="Calibri" pitchFamily="34" charset="0"/>
                <a:cs typeface="Calibri" pitchFamily="34" charset="0"/>
              </a:rPr>
              <a:t>1957 Albert Schweitzer’s (Nobel Peace Laureate) “</a:t>
            </a:r>
            <a:r>
              <a:rPr lang="en-US" sz="1600" u="sng" dirty="0" smtClean="0">
                <a:latin typeface="Calibri" pitchFamily="34" charset="0"/>
                <a:cs typeface="Calibri" pitchFamily="34" charset="0"/>
              </a:rPr>
              <a:t>A Declaration of Conscience</a:t>
            </a:r>
            <a:r>
              <a:rPr lang="en-US" sz="1600" dirty="0" smtClean="0">
                <a:latin typeface="Calibri" pitchFamily="34" charset="0"/>
                <a:cs typeface="Calibri" pitchFamily="34" charset="0"/>
              </a:rPr>
              <a:t>”.</a:t>
            </a:r>
          </a:p>
          <a:p>
            <a:pPr>
              <a:lnSpc>
                <a:spcPct val="100000"/>
              </a:lnSpc>
              <a:spcBef>
                <a:spcPts val="1200"/>
              </a:spcBef>
            </a:pPr>
            <a:r>
              <a:rPr lang="en-US" sz="1600" dirty="0" smtClean="0">
                <a:latin typeface="Calibri" pitchFamily="34" charset="0"/>
                <a:cs typeface="Calibri" pitchFamily="34" charset="0"/>
              </a:rPr>
              <a:t>In 1957 the Committee for a Sane Nuclear Policy (SANE), an organization of private citizens, began pressing for a halt to weapons testing (with help of prominent Americans like publisher Norman Cousins and child-care expert Dr. Benjamin Spock). </a:t>
            </a:r>
          </a:p>
          <a:p>
            <a:pPr>
              <a:lnSpc>
                <a:spcPct val="100000"/>
              </a:lnSpc>
              <a:spcBef>
                <a:spcPts val="1200"/>
              </a:spcBef>
            </a:pPr>
            <a:r>
              <a:rPr lang="en-US" sz="1600" dirty="0" smtClean="0">
                <a:latin typeface="Calibri" pitchFamily="34" charset="0"/>
                <a:cs typeface="Calibri" pitchFamily="34" charset="0"/>
              </a:rPr>
              <a:t>January 1958, </a:t>
            </a:r>
            <a:r>
              <a:rPr lang="en-US" sz="1600" dirty="0" err="1" smtClean="0">
                <a:latin typeface="Calibri" pitchFamily="34" charset="0"/>
                <a:cs typeface="Calibri" pitchFamily="34" charset="0"/>
              </a:rPr>
              <a:t>Linus</a:t>
            </a:r>
            <a:r>
              <a:rPr lang="en-US" sz="1600" dirty="0" smtClean="0">
                <a:latin typeface="Calibri" pitchFamily="34" charset="0"/>
                <a:cs typeface="Calibri" pitchFamily="34" charset="0"/>
              </a:rPr>
              <a:t> Pauling and wife present to the UN a "</a:t>
            </a:r>
            <a:r>
              <a:rPr lang="en-US" sz="1600" u="sng" dirty="0" smtClean="0">
                <a:latin typeface="Calibri" pitchFamily="34" charset="0"/>
                <a:cs typeface="Calibri" pitchFamily="34" charset="0"/>
              </a:rPr>
              <a:t>Petition to the United Nations Urging the International Agreement to Stop the Testing of Nuclear Bombs Be Made Now</a:t>
            </a:r>
            <a:r>
              <a:rPr lang="en-US" sz="1600" dirty="0" smtClean="0">
                <a:latin typeface="Calibri" pitchFamily="34" charset="0"/>
                <a:cs typeface="Calibri" pitchFamily="34" charset="0"/>
              </a:rPr>
              <a:t>," signed by 11,021 scientists. [Pauling earns a second Noble Prize (Peace) for this. He is the second of 4 people ever to receive the prize twice.]</a:t>
            </a:r>
          </a:p>
          <a:p>
            <a:pPr>
              <a:lnSpc>
                <a:spcPct val="100000"/>
              </a:lnSpc>
              <a:spcBef>
                <a:spcPts val="1200"/>
              </a:spcBef>
            </a:pPr>
            <a:r>
              <a:rPr lang="en-US" sz="1600" dirty="0" smtClean="0">
                <a:latin typeface="Calibri" pitchFamily="34" charset="0"/>
                <a:cs typeface="Calibri" pitchFamily="34" charset="0"/>
              </a:rPr>
              <a:t>Campaign for Nuclear Disarmament begins, 1957.</a:t>
            </a:r>
          </a:p>
          <a:p>
            <a:pPr>
              <a:lnSpc>
                <a:spcPct val="100000"/>
              </a:lnSpc>
            </a:pPr>
            <a:endParaRPr lang="en-US" sz="1600" dirty="0" smtClean="0">
              <a:latin typeface="Calibri" pitchFamily="34" charset="0"/>
              <a:cs typeface="Calibri" pitchFamily="34" charset="0"/>
            </a:endParaRPr>
          </a:p>
          <a:p>
            <a:pPr>
              <a:lnSpc>
                <a:spcPct val="100000"/>
              </a:lnSpc>
            </a:pPr>
            <a:endParaRPr lang="en-US" sz="1600" dirty="0" smtClean="0">
              <a:latin typeface="Calibri" pitchFamily="34" charset="0"/>
              <a:cs typeface="Calibri" pitchFamily="34" charset="0"/>
            </a:endParaRPr>
          </a:p>
          <a:p>
            <a:pPr>
              <a:lnSpc>
                <a:spcPct val="100000"/>
              </a:lnSpc>
            </a:pPr>
            <a:endParaRPr lang="en-US" sz="1600" dirty="0" smtClean="0">
              <a:latin typeface="Calibri" pitchFamily="34" charset="0"/>
              <a:cs typeface="Calibri" pitchFamily="34" charset="0"/>
            </a:endParaRPr>
          </a:p>
          <a:p>
            <a:pPr>
              <a:lnSpc>
                <a:spcPct val="100000"/>
              </a:lnSpc>
            </a:pPr>
            <a:endParaRPr lang="en-US" sz="1600" dirty="0" smtClean="0">
              <a:latin typeface="Calibri" pitchFamily="34" charset="0"/>
              <a:cs typeface="Calibri" pitchFamily="34" charset="0"/>
            </a:endParaRPr>
          </a:p>
          <a:p>
            <a:pPr>
              <a:lnSpc>
                <a:spcPct val="100000"/>
              </a:lnSpc>
            </a:pPr>
            <a:endParaRPr lang="en-US" sz="1600" dirty="0" smtClean="0">
              <a:latin typeface="Calibri" pitchFamily="34" charset="0"/>
              <a:cs typeface="Calibri" pitchFamily="34" charset="0"/>
            </a:endParaRPr>
          </a:p>
          <a:p>
            <a:pPr>
              <a:lnSpc>
                <a:spcPct val="100000"/>
              </a:lnSpc>
            </a:pPr>
            <a:endParaRPr lang="en-US" sz="1600" dirty="0" smtClean="0">
              <a:latin typeface="Calibri" pitchFamily="34" charset="0"/>
              <a:cs typeface="Calibri" pitchFamily="34" charset="0"/>
            </a:endParaRPr>
          </a:p>
          <a:p>
            <a:pPr>
              <a:lnSpc>
                <a:spcPct val="100000"/>
              </a:lnSpc>
            </a:pPr>
            <a:endParaRPr lang="en-US" sz="1600" dirty="0" smtClean="0"/>
          </a:p>
          <a:p>
            <a:pPr>
              <a:lnSpc>
                <a:spcPct val="100000"/>
              </a:lnSpc>
            </a:pPr>
            <a:endParaRPr lang="en-US" sz="1600" dirty="0" smtClean="0"/>
          </a:p>
          <a:p>
            <a:pPr>
              <a:lnSpc>
                <a:spcPct val="100000"/>
              </a:lnSpc>
            </a:pPr>
            <a:endParaRPr lang="en-US" sz="1600" dirty="0"/>
          </a:p>
        </p:txBody>
      </p:sp>
      <p:pic>
        <p:nvPicPr>
          <p:cNvPr id="4" name="Picture 1"/>
          <p:cNvPicPr>
            <a:picLocks noChangeAspect="1" noChangeArrowheads="1"/>
          </p:cNvPicPr>
          <p:nvPr/>
        </p:nvPicPr>
        <p:blipFill>
          <a:blip r:embed="rId3" cstate="print"/>
          <a:srcRect/>
          <a:stretch>
            <a:fillRect/>
          </a:stretch>
        </p:blipFill>
        <p:spPr bwMode="auto">
          <a:xfrm>
            <a:off x="7467600" y="4648200"/>
            <a:ext cx="1219200" cy="1166948"/>
          </a:xfrm>
          <a:prstGeom prst="rect">
            <a:avLst/>
          </a:prstGeom>
          <a:noFill/>
          <a:ln w="9525">
            <a:noFill/>
            <a:miter lim="800000"/>
            <a:headEnd/>
            <a:tailEnd/>
          </a:ln>
        </p:spPr>
      </p:pic>
      <p:sp>
        <p:nvSpPr>
          <p:cNvPr id="5" name="TextBox 4"/>
          <p:cNvSpPr txBox="1"/>
          <p:nvPr/>
        </p:nvSpPr>
        <p:spPr>
          <a:xfrm>
            <a:off x="5867400" y="5867400"/>
            <a:ext cx="3037390" cy="461665"/>
          </a:xfrm>
          <a:prstGeom prst="rect">
            <a:avLst/>
          </a:prstGeom>
          <a:noFill/>
        </p:spPr>
        <p:txBody>
          <a:bodyPr wrap="square" rtlCol="0">
            <a:spAutoFit/>
          </a:bodyPr>
          <a:lstStyle/>
          <a:p>
            <a:r>
              <a:rPr lang="en-US" sz="1200" dirty="0" smtClean="0"/>
              <a:t>The first peace badge, 1958, made in ceramic for the Campaign for Nuclear Disarmament</a:t>
            </a:r>
            <a:endParaRPr lang="en-US" sz="1200" dirty="0"/>
          </a:p>
        </p:txBody>
      </p:sp>
      <p:pic>
        <p:nvPicPr>
          <p:cNvPr id="6" name="Picture 3"/>
          <p:cNvPicPr>
            <a:picLocks noChangeAspect="1" noChangeArrowheads="1"/>
          </p:cNvPicPr>
          <p:nvPr/>
        </p:nvPicPr>
        <p:blipFill>
          <a:blip r:embed="rId4" cstate="print"/>
          <a:srcRect/>
          <a:stretch>
            <a:fillRect/>
          </a:stretch>
        </p:blipFill>
        <p:spPr bwMode="auto">
          <a:xfrm>
            <a:off x="5638800" y="4724400"/>
            <a:ext cx="1513828" cy="1166812"/>
          </a:xfrm>
          <a:prstGeom prst="rect">
            <a:avLst/>
          </a:prstGeom>
          <a:noFill/>
          <a:ln w="9525">
            <a:noFill/>
            <a:miter lim="800000"/>
            <a:headEnd/>
            <a:tailEnd/>
          </a:ln>
        </p:spPr>
      </p:pic>
      <p:pic>
        <p:nvPicPr>
          <p:cNvPr id="7" name="Picture 4"/>
          <p:cNvPicPr>
            <a:picLocks noChangeAspect="1" noChangeArrowheads="1"/>
          </p:cNvPicPr>
          <p:nvPr/>
        </p:nvPicPr>
        <p:blipFill>
          <a:blip r:embed="rId5" cstate="print"/>
          <a:srcRect t="8712" b="17240"/>
          <a:stretch>
            <a:fillRect/>
          </a:stretch>
        </p:blipFill>
        <p:spPr bwMode="auto">
          <a:xfrm>
            <a:off x="990600" y="5334000"/>
            <a:ext cx="3409950" cy="1295400"/>
          </a:xfrm>
          <a:prstGeom prst="rect">
            <a:avLst/>
          </a:prstGeom>
          <a:noFill/>
          <a:ln w="9525">
            <a:noFill/>
            <a:miter lim="800000"/>
            <a:headEnd/>
            <a:tailEnd/>
          </a:ln>
        </p:spPr>
      </p:pic>
    </p:spTree>
    <p:extLst>
      <p:ext uri="{BB962C8B-B14F-4D97-AF65-F5344CB8AC3E}">
        <p14:creationId xmlns:p14="http://schemas.microsoft.com/office/powerpoint/2010/main" val="1220003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latin typeface="Calibri" pitchFamily="34" charset="0"/>
                <a:cs typeface="Calibri" pitchFamily="34" charset="0"/>
              </a:rPr>
              <a:t>Did public reaction have an impact on weapons testing? On proliferation?</a:t>
            </a:r>
            <a:endParaRPr lang="en-US" sz="2400" dirty="0">
              <a:latin typeface="Calibri" pitchFamily="34" charset="0"/>
              <a:cs typeface="Calibri" pitchFamily="34" charset="0"/>
            </a:endParaRPr>
          </a:p>
        </p:txBody>
      </p:sp>
      <p:sp>
        <p:nvSpPr>
          <p:cNvPr id="3" name="Content Placeholder 2"/>
          <p:cNvSpPr>
            <a:spLocks noGrp="1"/>
          </p:cNvSpPr>
          <p:nvPr>
            <p:ph idx="1"/>
          </p:nvPr>
        </p:nvSpPr>
        <p:spPr/>
        <p:txBody>
          <a:bodyPr/>
          <a:lstStyle/>
          <a:p>
            <a:r>
              <a:rPr lang="en-US" sz="1800" dirty="0" smtClean="0">
                <a:latin typeface="Calibri" pitchFamily="34" charset="0"/>
                <a:cs typeface="Calibri" pitchFamily="34" charset="0"/>
              </a:rPr>
              <a:t>Candidates running for political office have frequently used the issue as a platform (even up to time of Obama).</a:t>
            </a:r>
          </a:p>
          <a:p>
            <a:r>
              <a:rPr lang="en-US" sz="1800" dirty="0" smtClean="0">
                <a:latin typeface="Calibri" pitchFamily="34" charset="0"/>
                <a:cs typeface="Calibri" pitchFamily="34" charset="0"/>
              </a:rPr>
              <a:t>Politicians perceive the issue as impacting their electability.</a:t>
            </a:r>
          </a:p>
          <a:p>
            <a:r>
              <a:rPr lang="en-US" sz="1800" dirty="0" smtClean="0">
                <a:latin typeface="Calibri" pitchFamily="34" charset="0"/>
                <a:cs typeface="Calibri" pitchFamily="34" charset="0"/>
              </a:rPr>
              <a:t>On June 12, 1982, one million people demonstrated in New York City's Central  Park against nuclear weapons and for an end to the cold war arms race. It was the largest anti-nuclear protest and the </a:t>
            </a:r>
            <a:r>
              <a:rPr lang="en-US" sz="1800" u="sng" dirty="0" smtClean="0">
                <a:latin typeface="Calibri" pitchFamily="34" charset="0"/>
                <a:cs typeface="Calibri" pitchFamily="34" charset="0"/>
              </a:rPr>
              <a:t>largest political demonstration in American history.</a:t>
            </a:r>
            <a:endParaRPr lang="en-US" sz="1800" dirty="0" smtClean="0">
              <a:latin typeface="Calibri" pitchFamily="34" charset="0"/>
              <a:cs typeface="Calibri" pitchFamily="34" charset="0"/>
            </a:endParaRPr>
          </a:p>
          <a:p>
            <a:r>
              <a:rPr lang="en-US" sz="1800" dirty="0" smtClean="0">
                <a:latin typeface="Calibri" pitchFamily="34" charset="0"/>
                <a:cs typeface="Calibri" pitchFamily="34" charset="0"/>
              </a:rPr>
              <a:t>Difficult to measure and quantify the effect of the anti-nuclear movement.</a:t>
            </a:r>
          </a:p>
          <a:p>
            <a:r>
              <a:rPr lang="en-US" sz="1800" dirty="0" smtClean="0">
                <a:latin typeface="Calibri" pitchFamily="34" charset="0"/>
                <a:cs typeface="Calibri" pitchFamily="34" charset="0"/>
              </a:rPr>
              <a:t>Public reaction seems to be more against contamination of the environment (and the impact of this on human health) and less against the destructive power of the bombs, per se.</a:t>
            </a:r>
          </a:p>
          <a:p>
            <a:r>
              <a:rPr lang="en-US" sz="1800" dirty="0" smtClean="0">
                <a:latin typeface="Calibri" pitchFamily="34" charset="0"/>
                <a:cs typeface="Calibri" pitchFamily="34" charset="0"/>
              </a:rPr>
              <a:t>The late 1960s through 1980s saw a shift in the antinuclear movement toward protesting the development of nuclear power as an energy source.</a:t>
            </a:r>
          </a:p>
          <a:p>
            <a:endParaRPr lang="en-US" sz="1800" dirty="0" smtClean="0">
              <a:latin typeface="Calibri" pitchFamily="34" charset="0"/>
              <a:cs typeface="Calibri" pitchFamily="34" charset="0"/>
            </a:endParaRPr>
          </a:p>
          <a:p>
            <a:endParaRPr lang="en-US" sz="2000" dirty="0" smtClean="0">
              <a:latin typeface="Calibri" pitchFamily="34" charset="0"/>
              <a:cs typeface="Calibri" pitchFamily="34" charset="0"/>
            </a:endParaRPr>
          </a:p>
          <a:p>
            <a:endParaRPr lang="en-US" sz="2000" dirty="0" smtClean="0">
              <a:latin typeface="Calibri" pitchFamily="34" charset="0"/>
              <a:cs typeface="Calibri" pitchFamily="34" charset="0"/>
            </a:endParaRPr>
          </a:p>
          <a:p>
            <a:endParaRPr lang="en-US" dirty="0"/>
          </a:p>
        </p:txBody>
      </p:sp>
    </p:spTree>
    <p:extLst>
      <p:ext uri="{BB962C8B-B14F-4D97-AF65-F5344CB8AC3E}">
        <p14:creationId xmlns:p14="http://schemas.microsoft.com/office/powerpoint/2010/main" val="1200595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Materials Acquisition – Diversion</a:t>
            </a:r>
            <a:endParaRPr lang="en-US" dirty="0"/>
          </a:p>
        </p:txBody>
      </p:sp>
      <p:sp>
        <p:nvSpPr>
          <p:cNvPr id="3" name="Content Placeholder 2"/>
          <p:cNvSpPr>
            <a:spLocks noGrp="1"/>
          </p:cNvSpPr>
          <p:nvPr>
            <p:ph idx="1"/>
          </p:nvPr>
        </p:nvSpPr>
        <p:spPr/>
        <p:txBody>
          <a:bodyPr/>
          <a:lstStyle/>
          <a:p>
            <a:r>
              <a:rPr lang="en-US" b="1" dirty="0" smtClean="0">
                <a:solidFill>
                  <a:srgbClr val="0070C0"/>
                </a:solidFill>
                <a:effectLst>
                  <a:outerShdw blurRad="38100" dist="38100" dir="2700000" algn="tl">
                    <a:srgbClr val="000000">
                      <a:alpha val="43137"/>
                    </a:srgbClr>
                  </a:outerShdw>
                </a:effectLst>
              </a:rPr>
              <a:t>Uranium or plutonium diversion from safeguarded facilities would generate strong suspicions of a nuclear weapon program</a:t>
            </a:r>
          </a:p>
          <a:p>
            <a:r>
              <a:rPr lang="en-US" dirty="0" smtClean="0"/>
              <a:t>Safeguards</a:t>
            </a:r>
          </a:p>
          <a:p>
            <a:pPr lvl="1"/>
            <a:r>
              <a:rPr lang="en-US" dirty="0" smtClean="0"/>
              <a:t>Containment: various seals broken at </a:t>
            </a:r>
            <a:r>
              <a:rPr lang="en-US" dirty="0" err="1" smtClean="0"/>
              <a:t>Natanz</a:t>
            </a:r>
            <a:r>
              <a:rPr lang="en-US" dirty="0" smtClean="0"/>
              <a:t> centrifuge plant (5/24/2011)</a:t>
            </a:r>
            <a:endParaRPr lang="en-US" dirty="0"/>
          </a:p>
          <a:p>
            <a:pPr lvl="1"/>
            <a:r>
              <a:rPr lang="en-US" dirty="0" smtClean="0"/>
              <a:t>Surveillance: video cameras and motion detectors</a:t>
            </a:r>
          </a:p>
          <a:p>
            <a:pPr lvl="1"/>
            <a:r>
              <a:rPr lang="en-US" dirty="0"/>
              <a:t>Materials </a:t>
            </a:r>
            <a:r>
              <a:rPr lang="en-US" dirty="0" smtClean="0"/>
              <a:t>accountability:  seeks to verify correctness of a plant’s operating records</a:t>
            </a:r>
          </a:p>
          <a:p>
            <a:r>
              <a:rPr lang="en-US" dirty="0" smtClean="0"/>
              <a:t>Behaviors detectable through normal safeguards inspection</a:t>
            </a:r>
          </a:p>
          <a:p>
            <a:pPr lvl="1"/>
            <a:r>
              <a:rPr lang="en-US" dirty="0" smtClean="0"/>
              <a:t>Stalling tactics</a:t>
            </a:r>
          </a:p>
          <a:p>
            <a:pPr lvl="1"/>
            <a:r>
              <a:rPr lang="en-US" dirty="0" smtClean="0"/>
              <a:t>Complaints about individual inspectors</a:t>
            </a:r>
          </a:p>
          <a:p>
            <a:pPr lvl="1"/>
            <a:r>
              <a:rPr lang="en-US" dirty="0" smtClean="0"/>
              <a:t>Repeated exclusion of inspectors with certain nationalities (a right under IAEA safeguards)</a:t>
            </a:r>
          </a:p>
          <a:p>
            <a:pPr lvl="1"/>
            <a:endParaRPr lang="en-US" dirty="0"/>
          </a:p>
          <a:p>
            <a:pPr lvl="1"/>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5</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icture2.png"/>
          <p:cNvPicPr>
            <a:picLocks noChangeAspect="1"/>
          </p:cNvPicPr>
          <p:nvPr/>
        </p:nvPicPr>
        <p:blipFill>
          <a:blip r:embed="rId3" cstate="print"/>
          <a:stretch>
            <a:fillRect/>
          </a:stretch>
        </p:blipFill>
        <p:spPr>
          <a:xfrm>
            <a:off x="1295400" y="5349123"/>
            <a:ext cx="6345464" cy="1459890"/>
          </a:xfrm>
          <a:prstGeom prst="rect">
            <a:avLst/>
          </a:prstGeom>
          <a:ln>
            <a:solidFill>
              <a:schemeClr val="tx1"/>
            </a:solidFill>
          </a:ln>
        </p:spPr>
      </p:pic>
      <p:sp>
        <p:nvSpPr>
          <p:cNvPr id="2" name="Title 1"/>
          <p:cNvSpPr>
            <a:spLocks noGrp="1"/>
          </p:cNvSpPr>
          <p:nvPr>
            <p:ph type="title"/>
          </p:nvPr>
        </p:nvSpPr>
        <p:spPr>
          <a:xfrm>
            <a:off x="879457" y="76200"/>
            <a:ext cx="6828935" cy="914400"/>
          </a:xfrm>
        </p:spPr>
        <p:txBody>
          <a:bodyPr>
            <a:normAutofit fontScale="90000"/>
          </a:bodyPr>
          <a:lstStyle/>
          <a:p>
            <a:r>
              <a:rPr lang="en-US" dirty="0" smtClean="0"/>
              <a:t>Materials Acquisition – Uranium Enrichment</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6</a:t>
            </a:fld>
            <a:endParaRPr lang="en-US" dirty="0"/>
          </a:p>
        </p:txBody>
      </p:sp>
      <p:pic>
        <p:nvPicPr>
          <p:cNvPr id="5" name="Content Placeholder 5" descr="Picture1.png"/>
          <p:cNvPicPr>
            <a:picLocks noGrp="1" noChangeAspect="1"/>
          </p:cNvPicPr>
          <p:nvPr>
            <p:ph idx="1"/>
          </p:nvPr>
        </p:nvPicPr>
        <p:blipFill>
          <a:blip r:embed="rId4" cstate="print"/>
          <a:stretch>
            <a:fillRect/>
          </a:stretch>
        </p:blipFill>
        <p:spPr>
          <a:xfrm>
            <a:off x="1295400" y="1170213"/>
            <a:ext cx="6345464" cy="4170082"/>
          </a:xfrm>
          <a:ln>
            <a:solidFill>
              <a:schemeClr val="tx1"/>
            </a:solidFill>
          </a:ln>
        </p:spPr>
      </p:pic>
      <p:cxnSp>
        <p:nvCxnSpPr>
          <p:cNvPr id="7" name="Straight Connector 6"/>
          <p:cNvCxnSpPr/>
          <p:nvPr/>
        </p:nvCxnSpPr>
        <p:spPr>
          <a:xfrm>
            <a:off x="1289955" y="5345845"/>
            <a:ext cx="6324600" cy="3714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5449" y="76200"/>
            <a:ext cx="6981335" cy="914400"/>
          </a:xfrm>
        </p:spPr>
        <p:txBody>
          <a:bodyPr>
            <a:normAutofit fontScale="90000"/>
          </a:bodyPr>
          <a:lstStyle/>
          <a:p>
            <a:r>
              <a:rPr lang="en-US" dirty="0"/>
              <a:t>Materials Acquisition – Plutonium Production</a:t>
            </a:r>
          </a:p>
        </p:txBody>
      </p:sp>
      <p:sp>
        <p:nvSpPr>
          <p:cNvPr id="3" name="Content Placeholder 2"/>
          <p:cNvSpPr>
            <a:spLocks noGrp="1"/>
          </p:cNvSpPr>
          <p:nvPr>
            <p:ph idx="1"/>
          </p:nvPr>
        </p:nvSpPr>
        <p:spPr/>
        <p:txBody>
          <a:bodyPr/>
          <a:lstStyle/>
          <a:p>
            <a:pPr eaLnBrk="1" hangingPunct="1">
              <a:lnSpc>
                <a:spcPts val="2200"/>
              </a:lnSpc>
            </a:pPr>
            <a:r>
              <a:rPr lang="en-US" sz="2200" dirty="0" smtClean="0"/>
              <a:t>Indigenous uranium mining program</a:t>
            </a:r>
          </a:p>
          <a:p>
            <a:pPr eaLnBrk="1" hangingPunct="1">
              <a:lnSpc>
                <a:spcPts val="2200"/>
              </a:lnSpc>
            </a:pPr>
            <a:r>
              <a:rPr lang="en-US" sz="2200" dirty="0" smtClean="0"/>
              <a:t>Thermal reactors (light water moderated)</a:t>
            </a:r>
          </a:p>
          <a:p>
            <a:pPr lvl="1" eaLnBrk="1" hangingPunct="1"/>
            <a:r>
              <a:rPr lang="en-US" sz="1800" dirty="0" smtClean="0"/>
              <a:t>Re-fueling of BWR and PWR requires reactor shut down</a:t>
            </a:r>
          </a:p>
          <a:p>
            <a:pPr lvl="1" eaLnBrk="1" hangingPunct="1"/>
            <a:r>
              <a:rPr lang="en-US" sz="1800" dirty="0" smtClean="0"/>
              <a:t>Frequent re-fueling limits fuel burn-up and production of spontaneous fission plutonium isotopes</a:t>
            </a:r>
          </a:p>
          <a:p>
            <a:pPr eaLnBrk="1" hangingPunct="1">
              <a:lnSpc>
                <a:spcPts val="2200"/>
              </a:lnSpc>
            </a:pPr>
            <a:r>
              <a:rPr lang="en-US" sz="2200" dirty="0" smtClean="0"/>
              <a:t>Heavy water (CANDU) reactors use online (continuous) refueling </a:t>
            </a:r>
          </a:p>
          <a:p>
            <a:pPr eaLnBrk="1" hangingPunct="1">
              <a:lnSpc>
                <a:spcPts val="2200"/>
              </a:lnSpc>
            </a:pPr>
            <a:r>
              <a:rPr lang="en-US" sz="2200" dirty="0" smtClean="0"/>
              <a:t>Fast reactors</a:t>
            </a:r>
          </a:p>
          <a:p>
            <a:pPr lvl="1" eaLnBrk="1" hangingPunct="1"/>
            <a:r>
              <a:rPr lang="en-US" sz="1800" dirty="0" smtClean="0"/>
              <a:t>Medium enrichment (10-20%) </a:t>
            </a:r>
            <a:r>
              <a:rPr lang="en-US" sz="1800" baseline="30000" dirty="0" smtClean="0"/>
              <a:t>235</a:t>
            </a:r>
            <a:r>
              <a:rPr lang="en-US" sz="1800" dirty="0" smtClean="0"/>
              <a:t>U or mixed oxide fuel (MOX) with </a:t>
            </a:r>
            <a:r>
              <a:rPr lang="en-US" sz="1800" dirty="0" err="1" smtClean="0"/>
              <a:t>Pu</a:t>
            </a:r>
            <a:r>
              <a:rPr lang="en-US" sz="1800" dirty="0" smtClean="0"/>
              <a:t>, U oxides</a:t>
            </a:r>
          </a:p>
          <a:p>
            <a:pPr lvl="1" eaLnBrk="1" hangingPunct="1"/>
            <a:r>
              <a:rPr lang="en-US" sz="1800" dirty="0" smtClean="0"/>
              <a:t>Breeding increases fuel burn-up and production of spontaneous fission plutonium</a:t>
            </a:r>
          </a:p>
          <a:p>
            <a:pPr lvl="1" eaLnBrk="1" hangingPunct="1"/>
            <a:r>
              <a:rPr lang="en-US" sz="1800" dirty="0" smtClean="0"/>
              <a:t>Few operating, but Generation IV systems may re-start technology </a:t>
            </a:r>
          </a:p>
          <a:p>
            <a:pPr eaLnBrk="1" hangingPunct="1"/>
            <a:r>
              <a:rPr lang="en-US" sz="2200" dirty="0" smtClean="0"/>
              <a:t>100+ Research reactors, worldwide, which use HEU as fuel</a:t>
            </a:r>
          </a:p>
          <a:p>
            <a:pPr lvl="1" eaLnBrk="1" hangingPunct="1"/>
            <a:r>
              <a:rPr lang="en-US" sz="1800" dirty="0" smtClean="0"/>
              <a:t>Source of either HEU or </a:t>
            </a:r>
            <a:r>
              <a:rPr lang="en-US" sz="1800" dirty="0" err="1" smtClean="0"/>
              <a:t>Pu</a:t>
            </a:r>
            <a:endParaRPr lang="en-US" sz="1800" dirty="0" smtClean="0"/>
          </a:p>
          <a:p>
            <a:pPr lvl="1"/>
            <a:r>
              <a:rPr lang="en-US" sz="1800" dirty="0" smtClean="0"/>
              <a:t>Theft or diversion of materials is possible, but unlikely</a:t>
            </a:r>
          </a:p>
          <a:p>
            <a:pPr lvl="1"/>
            <a:r>
              <a:rPr lang="en-US" sz="1800" dirty="0" smtClean="0"/>
              <a:t>Unnecessary placement of </a:t>
            </a:r>
            <a:r>
              <a:rPr lang="en-US" sz="1800" baseline="30000" dirty="0" smtClean="0"/>
              <a:t>238</a:t>
            </a:r>
            <a:r>
              <a:rPr lang="en-US" sz="1800" dirty="0" smtClean="0"/>
              <a:t>U blanket around the core</a:t>
            </a:r>
          </a:p>
          <a:p>
            <a:pPr lvl="2" eaLnBrk="1" hangingPunct="1">
              <a:lnSpc>
                <a:spcPts val="2200"/>
              </a:lnSpc>
            </a:pPr>
            <a:r>
              <a:rPr lang="en-US" baseline="30000" dirty="0"/>
              <a:t>238</a:t>
            </a:r>
            <a:r>
              <a:rPr lang="en-US" dirty="0"/>
              <a:t>U </a:t>
            </a:r>
            <a:r>
              <a:rPr lang="en-US" dirty="0" smtClean="0"/>
              <a:t>exposed </a:t>
            </a:r>
            <a:r>
              <a:rPr lang="en-US" dirty="0"/>
              <a:t>to </a:t>
            </a:r>
            <a:r>
              <a:rPr lang="en-US" dirty="0" smtClean="0"/>
              <a:t>higher </a:t>
            </a:r>
            <a:r>
              <a:rPr lang="en-US" dirty="0"/>
              <a:t>flux of </a:t>
            </a:r>
            <a:r>
              <a:rPr lang="en-US" dirty="0" smtClean="0"/>
              <a:t>neutrons</a:t>
            </a:r>
            <a:endParaRPr lang="en-US" dirty="0"/>
          </a:p>
          <a:p>
            <a:pPr lvl="2" eaLnBrk="1" hangingPunct="1">
              <a:lnSpc>
                <a:spcPts val="2200"/>
              </a:lnSpc>
            </a:pPr>
            <a:r>
              <a:rPr lang="en-US" dirty="0"/>
              <a:t>Remove material from blanket without shutting </a:t>
            </a:r>
            <a:r>
              <a:rPr lang="en-US" dirty="0" smtClean="0"/>
              <a:t>down</a:t>
            </a:r>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7</a:t>
            </a:fld>
            <a:endParaRPr lang="en-US" dirty="0"/>
          </a:p>
        </p:txBody>
      </p:sp>
    </p:spTree>
    <p:extLst>
      <p:ext uri="{BB962C8B-B14F-4D97-AF65-F5344CB8AC3E}">
        <p14:creationId xmlns:p14="http://schemas.microsoft.com/office/powerpoint/2010/main" val="2600107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Weapon Design and Intent</a:t>
            </a:r>
            <a:br>
              <a:rPr lang="en-US" dirty="0" smtClean="0"/>
            </a:br>
            <a:r>
              <a:rPr lang="en-US" sz="1800" dirty="0" smtClean="0"/>
              <a:t>(1 of 2)</a:t>
            </a:r>
            <a:endParaRPr lang="en-US" sz="1800"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8</a:t>
            </a:fld>
            <a:endParaRPr lang="en-US" dirty="0"/>
          </a:p>
        </p:txBody>
      </p:sp>
      <p:sp>
        <p:nvSpPr>
          <p:cNvPr id="5" name="Rectangle 3"/>
          <p:cNvSpPr>
            <a:spLocks noGrp="1" noChangeArrowheads="1"/>
          </p:cNvSpPr>
          <p:nvPr>
            <p:ph idx="1"/>
          </p:nvPr>
        </p:nvSpPr>
        <p:spPr/>
        <p:txBody>
          <a:bodyPr/>
          <a:lstStyle/>
          <a:p>
            <a:pPr eaLnBrk="1" hangingPunct="1"/>
            <a:r>
              <a:rPr lang="en-US" dirty="0" smtClean="0"/>
              <a:t>Activities of scientists </a:t>
            </a:r>
          </a:p>
          <a:p>
            <a:pPr eaLnBrk="1" hangingPunct="1"/>
            <a:r>
              <a:rPr lang="en-US" dirty="0" smtClean="0"/>
              <a:t>Declarations of leaders</a:t>
            </a:r>
          </a:p>
          <a:p>
            <a:pPr eaLnBrk="1" hangingPunct="1"/>
            <a:r>
              <a:rPr lang="en-US" dirty="0" smtClean="0"/>
              <a:t>High explosive testing</a:t>
            </a:r>
          </a:p>
          <a:p>
            <a:pPr lvl="1" eaLnBrk="1" hangingPunct="1"/>
            <a:r>
              <a:rPr lang="en-US" dirty="0" smtClean="0"/>
              <a:t>Increased activity at existing ordnance plants</a:t>
            </a:r>
          </a:p>
          <a:p>
            <a:pPr lvl="1" eaLnBrk="1" hangingPunct="1"/>
            <a:r>
              <a:rPr lang="en-US" dirty="0" smtClean="0"/>
              <a:t>Interest in explosives more powerful than TNT</a:t>
            </a:r>
          </a:p>
          <a:p>
            <a:pPr lvl="1" eaLnBrk="1" hangingPunct="1"/>
            <a:r>
              <a:rPr lang="en-US" dirty="0"/>
              <a:t>Interest in fast-acting high-pressure </a:t>
            </a:r>
            <a:r>
              <a:rPr lang="en-US" dirty="0" smtClean="0"/>
              <a:t>gauges</a:t>
            </a:r>
          </a:p>
          <a:p>
            <a:pPr lvl="1" eaLnBrk="1" hangingPunct="1"/>
            <a:r>
              <a:rPr lang="en-US" dirty="0" smtClean="0"/>
              <a:t>Special equipment for melting and casting HE</a:t>
            </a:r>
          </a:p>
          <a:p>
            <a:pPr lvl="1" eaLnBrk="1" hangingPunct="1"/>
            <a:r>
              <a:rPr lang="en-US" dirty="0" smtClean="0"/>
              <a:t>Computer controlled machines for HE fabrication</a:t>
            </a:r>
          </a:p>
          <a:p>
            <a:pPr lvl="1" eaLnBrk="1" hangingPunct="1"/>
            <a:r>
              <a:rPr lang="en-US" dirty="0" smtClean="0"/>
              <a:t>Radiation monitoring equipment</a:t>
            </a:r>
          </a:p>
          <a:p>
            <a:pPr lvl="1" eaLnBrk="1" hangingPunct="1"/>
            <a:r>
              <a:rPr lang="en-US" dirty="0" smtClean="0"/>
              <a:t>Uranium in dust or debris</a:t>
            </a:r>
          </a:p>
          <a:p>
            <a:pPr eaLnBrk="1" hangingPunct="1"/>
            <a:r>
              <a:rPr lang="en-US" dirty="0" smtClean="0"/>
              <a:t>Weapon </a:t>
            </a:r>
            <a:r>
              <a:rPr lang="en-US" dirty="0"/>
              <a:t>f</a:t>
            </a:r>
            <a:r>
              <a:rPr lang="en-US" dirty="0" smtClean="0"/>
              <a:t>abrication</a:t>
            </a:r>
          </a:p>
          <a:p>
            <a:pPr lvl="1" eaLnBrk="1" hangingPunct="1"/>
            <a:r>
              <a:rPr lang="en-US" dirty="0" smtClean="0"/>
              <a:t>Special security at a suspected assembly facility</a:t>
            </a:r>
          </a:p>
          <a:p>
            <a:pPr lvl="1" eaLnBrk="1" hangingPunct="1"/>
            <a:r>
              <a:rPr lang="en-US" dirty="0" smtClean="0"/>
              <a:t>Unusual import patterns – dual-use dilemma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1800" y="1294590"/>
            <a:ext cx="1828798" cy="264947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5739</Words>
  <Application>Microsoft Office PowerPoint</Application>
  <PresentationFormat>On-screen Show (4:3)</PresentationFormat>
  <Paragraphs>679</Paragraphs>
  <Slides>52</Slides>
  <Notes>52</Notes>
  <HiddenSlides>30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Courier New</vt:lpstr>
      <vt:lpstr>Wingdings</vt:lpstr>
      <vt:lpstr>Office Theme</vt:lpstr>
      <vt:lpstr>PowerPoint Presentation</vt:lpstr>
      <vt:lpstr>Technical Routes to a Nuclear Weapon</vt:lpstr>
      <vt:lpstr>Outline Signatures of Nuclear Proliferation Activities</vt:lpstr>
      <vt:lpstr>Technical Knowledge and Personnel</vt:lpstr>
      <vt:lpstr>Obtaining Fissile Material</vt:lpstr>
      <vt:lpstr>Materials Acquisition – Diversion</vt:lpstr>
      <vt:lpstr>Materials Acquisition – Uranium Enrichment</vt:lpstr>
      <vt:lpstr>Materials Acquisition – Plutonium Production</vt:lpstr>
      <vt:lpstr>Weapon Design and Intent (1 of 2)</vt:lpstr>
      <vt:lpstr>Weapon Design and Intent (2 of 2)</vt:lpstr>
      <vt:lpstr>Weapon Testing (1 of 2)</vt:lpstr>
      <vt:lpstr>Weapon Testing (2 of 2)</vt:lpstr>
      <vt:lpstr>Atmospheric Detection of Pathways</vt:lpstr>
      <vt:lpstr>Specific Activity after 150 days</vt:lpstr>
      <vt:lpstr>99% Efficient Kr Removal Concepts</vt:lpstr>
      <vt:lpstr>Export Controls (1 of 2)</vt:lpstr>
      <vt:lpstr>Export Controls (2 of 2)</vt:lpstr>
      <vt:lpstr>Assessing the Phenomenon of Nuclear Trafficking</vt:lpstr>
      <vt:lpstr>Assessing the Phenomenon of Nuclear Trafficking</vt:lpstr>
      <vt:lpstr>Assessing the Phenomenon of Nuclear Trafficking</vt:lpstr>
      <vt:lpstr>Assessing the Phenomenon of Nuclear Trafficking</vt:lpstr>
      <vt:lpstr>Conclusion</vt:lpstr>
      <vt:lpstr>Known Nuclear Powers</vt:lpstr>
      <vt:lpstr>Chronology of Nuclear Treaties (1 of 2)</vt:lpstr>
      <vt:lpstr>Chronology of Nuclear Treaties (2 of 2)</vt:lpstr>
      <vt:lpstr>International Atomic Energy Agency</vt:lpstr>
      <vt:lpstr>IAEA Safeguards and Procedures</vt:lpstr>
      <vt:lpstr>Limitations and Criticisms of Safeguards</vt:lpstr>
      <vt:lpstr>Conclusions</vt:lpstr>
      <vt:lpstr>State Motivations for Nuclear Proliferation</vt:lpstr>
      <vt:lpstr>Outline</vt:lpstr>
      <vt:lpstr>Why try to understand proliferation motivation?</vt:lpstr>
      <vt:lpstr>Very Basically</vt:lpstr>
      <vt:lpstr>A Useful Theory of Proliferation Motivation Should:</vt:lpstr>
      <vt:lpstr>So What’s the Problem?</vt:lpstr>
      <vt:lpstr>The proliferation environment</vt:lpstr>
      <vt:lpstr>PowerPoint Presentation</vt:lpstr>
      <vt:lpstr>Minding the Gap</vt:lpstr>
      <vt:lpstr>Sagan’s Approach</vt:lpstr>
      <vt:lpstr>Domestic Politics Model</vt:lpstr>
      <vt:lpstr>Norms Model</vt:lpstr>
      <vt:lpstr>Opposition Nationalism Model</vt:lpstr>
      <vt:lpstr>Analytical Advantages Model</vt:lpstr>
      <vt:lpstr>All of the Above Model</vt:lpstr>
      <vt:lpstr>Summary of Motivations Modeling</vt:lpstr>
      <vt:lpstr>Britain’s Nuclear Weapons:</vt:lpstr>
      <vt:lpstr>France’s Nuclear Weapons:</vt:lpstr>
      <vt:lpstr>France’s Nuclear Weapons:</vt:lpstr>
      <vt:lpstr>China’s nuclear weapons:</vt:lpstr>
      <vt:lpstr>China’s nuclear weapons:</vt:lpstr>
      <vt:lpstr>Growing Anti-Nuclear (weapons) movement:</vt:lpstr>
      <vt:lpstr>Did public reaction have an impact on weapons testing? On proliferation?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2015-01-30T21:00:48Z</dcterms:created>
  <dcterms:modified xsi:type="dcterms:W3CDTF">2017-01-11T21:55:30Z</dcterms:modified>
</cp:coreProperties>
</file>